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256" r:id="rId2"/>
    <p:sldId id="257" r:id="rId3"/>
    <p:sldId id="284" r:id="rId4"/>
    <p:sldId id="286" r:id="rId5"/>
    <p:sldId id="258" r:id="rId6"/>
    <p:sldId id="287" r:id="rId7"/>
    <p:sldId id="288" r:id="rId8"/>
    <p:sldId id="289" r:id="rId9"/>
    <p:sldId id="290" r:id="rId10"/>
    <p:sldId id="291" r:id="rId11"/>
    <p:sldId id="307" r:id="rId12"/>
    <p:sldId id="293" r:id="rId13"/>
    <p:sldId id="294" r:id="rId14"/>
    <p:sldId id="295" r:id="rId15"/>
    <p:sldId id="297" r:id="rId16"/>
    <p:sldId id="298" r:id="rId17"/>
    <p:sldId id="299" r:id="rId18"/>
    <p:sldId id="300" r:id="rId19"/>
    <p:sldId id="301" r:id="rId20"/>
    <p:sldId id="302" r:id="rId21"/>
    <p:sldId id="303" r:id="rId22"/>
    <p:sldId id="304" r:id="rId23"/>
    <p:sldId id="305" r:id="rId24"/>
    <p:sldId id="306"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7" d="100"/>
          <a:sy n="107" d="100"/>
        </p:scale>
        <p:origin x="714" y="11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AEFE2C-1273-4890-9053-65C4205E5544}" type="datetimeFigureOut">
              <a:rPr lang="ru-RU" smtClean="0"/>
              <a:t>21.01.2026</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04E082-6BF0-4081-80D9-1E4520F76D2A}" type="slidenum">
              <a:rPr lang="ru-RU" smtClean="0"/>
              <a:t>‹#›</a:t>
            </a:fld>
            <a:endParaRPr lang="ru-RU"/>
          </a:p>
        </p:txBody>
      </p:sp>
    </p:spTree>
    <p:extLst>
      <p:ext uri="{BB962C8B-B14F-4D97-AF65-F5344CB8AC3E}">
        <p14:creationId xmlns:p14="http://schemas.microsoft.com/office/powerpoint/2010/main" val="21225020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ru-RU"/>
              <a:t>Образец заголовка</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lvl1pPr algn="l">
              <a:defRPr/>
            </a:lvl1pPr>
          </a:lstStyle>
          <a:p>
            <a:fld id="{60E2E059-AD94-4FD6-B5F4-BF72070B6E48}" type="datetimeFigureOut">
              <a:rPr lang="ru-RU" smtClean="0"/>
              <a:t>21.01.2026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93BF681-E6C0-4585-AB5B-5D9BA61AFC5A}" type="slidenum">
              <a:rPr lang="ru-RU" smtClean="0"/>
              <a:t>‹#›</a:t>
            </a:fld>
            <a:endParaRPr lang="ru-RU"/>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19146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60E2E059-AD94-4FD6-B5F4-BF72070B6E48}" type="datetimeFigureOut">
              <a:rPr lang="ru-RU" smtClean="0"/>
              <a:t>21.01.2026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93BF681-E6C0-4585-AB5B-5D9BA61AFC5A}" type="slidenum">
              <a:rPr lang="ru-RU" smtClean="0"/>
              <a:t>‹#›</a:t>
            </a:fld>
            <a:endParaRPr lang="ru-RU"/>
          </a:p>
        </p:txBody>
      </p:sp>
    </p:spTree>
    <p:extLst>
      <p:ext uri="{BB962C8B-B14F-4D97-AF65-F5344CB8AC3E}">
        <p14:creationId xmlns:p14="http://schemas.microsoft.com/office/powerpoint/2010/main" val="36826541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ru-RU"/>
              <a:t>Образец заголовка</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60E2E059-AD94-4FD6-B5F4-BF72070B6E48}" type="datetimeFigureOut">
              <a:rPr lang="ru-RU" smtClean="0"/>
              <a:t>21.01.2026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93BF681-E6C0-4585-AB5B-5D9BA61AFC5A}" type="slidenum">
              <a:rPr lang="ru-RU" smtClean="0"/>
              <a:t>‹#›</a:t>
            </a:fld>
            <a:endParaRPr lang="ru-RU"/>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52266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ru-RU"/>
              <a:t>Образец заголовка</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60E2E059-AD94-4FD6-B5F4-BF72070B6E48}" type="datetimeFigureOut">
              <a:rPr lang="ru-RU" smtClean="0"/>
              <a:t>21.01.2026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93BF681-E6C0-4585-AB5B-5D9BA61AFC5A}" type="slidenum">
              <a:rPr lang="ru-RU" smtClean="0"/>
              <a:t>‹#›</a:t>
            </a:fld>
            <a:endParaRPr lang="ru-RU"/>
          </a:p>
        </p:txBody>
      </p:sp>
    </p:spTree>
    <p:extLst>
      <p:ext uri="{BB962C8B-B14F-4D97-AF65-F5344CB8AC3E}">
        <p14:creationId xmlns:p14="http://schemas.microsoft.com/office/powerpoint/2010/main" val="2888889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a:t>Образец заголовка</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024128" y="2967788"/>
            <a:ext cx="4754880" cy="334157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ru-RU"/>
              <a:t>Образец текста</a:t>
            </a:r>
          </a:p>
        </p:txBody>
      </p:sp>
      <p:sp>
        <p:nvSpPr>
          <p:cNvPr id="6" name="Content Placeholder 5"/>
          <p:cNvSpPr>
            <a:spLocks noGrp="1"/>
          </p:cNvSpPr>
          <p:nvPr>
            <p:ph sz="quarter" idx="4"/>
          </p:nvPr>
        </p:nvSpPr>
        <p:spPr>
          <a:xfrm>
            <a:off x="5990888" y="2967788"/>
            <a:ext cx="4754880" cy="334157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60E2E059-AD94-4FD6-B5F4-BF72070B6E48}" type="datetimeFigureOut">
              <a:rPr lang="ru-RU" smtClean="0"/>
              <a:t>21.01.2026</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793BF681-E6C0-4585-AB5B-5D9BA61AFC5A}" type="slidenum">
              <a:rPr lang="ru-RU" smtClean="0"/>
              <a:t>‹#›</a:t>
            </a:fld>
            <a:endParaRPr lang="ru-RU"/>
          </a:p>
        </p:txBody>
      </p:sp>
    </p:spTree>
    <p:extLst>
      <p:ext uri="{BB962C8B-B14F-4D97-AF65-F5344CB8AC3E}">
        <p14:creationId xmlns:p14="http://schemas.microsoft.com/office/powerpoint/2010/main" val="1534789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60E2E059-AD94-4FD6-B5F4-BF72070B6E48}" type="datetimeFigureOut">
              <a:rPr lang="ru-RU" smtClean="0"/>
              <a:t>21.01.2026</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793BF681-E6C0-4585-AB5B-5D9BA61AFC5A}" type="slidenum">
              <a:rPr lang="ru-RU" smtClean="0"/>
              <a:t>‹#›</a:t>
            </a:fld>
            <a:endParaRPr lang="ru-RU"/>
          </a:p>
        </p:txBody>
      </p:sp>
    </p:spTree>
    <p:extLst>
      <p:ext uri="{BB962C8B-B14F-4D97-AF65-F5344CB8AC3E}">
        <p14:creationId xmlns:p14="http://schemas.microsoft.com/office/powerpoint/2010/main" val="36586337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E2E059-AD94-4FD6-B5F4-BF72070B6E48}" type="datetimeFigureOut">
              <a:rPr lang="ru-RU" smtClean="0"/>
              <a:t>21.01.2026</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793BF681-E6C0-4585-AB5B-5D9BA61AFC5A}" type="slidenum">
              <a:rPr lang="ru-RU" smtClean="0"/>
              <a:t>‹#›</a:t>
            </a:fld>
            <a:endParaRPr lang="ru-RU"/>
          </a:p>
        </p:txBody>
      </p:sp>
    </p:spTree>
    <p:extLst>
      <p:ext uri="{BB962C8B-B14F-4D97-AF65-F5344CB8AC3E}">
        <p14:creationId xmlns:p14="http://schemas.microsoft.com/office/powerpoint/2010/main" val="25779064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ru-RU"/>
              <a:t>Образец заголовка</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60E2E059-AD94-4FD6-B5F4-BF72070B6E48}" type="datetimeFigureOut">
              <a:rPr lang="ru-RU" smtClean="0"/>
              <a:t>21.01.2026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93BF681-E6C0-4585-AB5B-5D9BA61AFC5A}" type="slidenum">
              <a:rPr lang="ru-RU" smtClean="0"/>
              <a:t>‹#›</a:t>
            </a:fld>
            <a:endParaRPr lang="ru-RU"/>
          </a:p>
        </p:txBody>
      </p:sp>
    </p:spTree>
    <p:extLst>
      <p:ext uri="{BB962C8B-B14F-4D97-AF65-F5344CB8AC3E}">
        <p14:creationId xmlns:p14="http://schemas.microsoft.com/office/powerpoint/2010/main" val="33464863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ru-RU"/>
              <a:t>Образец заголовка</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60E2E059-AD94-4FD6-B5F4-BF72070B6E48}" type="datetimeFigureOut">
              <a:rPr lang="ru-RU" smtClean="0"/>
              <a:t>21.01.2026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93BF681-E6C0-4585-AB5B-5D9BA61AFC5A}" type="slidenum">
              <a:rPr lang="ru-RU" smtClean="0"/>
              <a:t>‹#›</a:t>
            </a:fld>
            <a:endParaRPr lang="ru-RU"/>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76325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60E2E059-AD94-4FD6-B5F4-BF72070B6E48}" type="datetimeFigureOut">
              <a:rPr lang="ru-RU" smtClean="0"/>
              <a:t>21.01.2026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93BF681-E6C0-4585-AB5B-5D9BA61AFC5A}" type="slidenum">
              <a:rPr lang="ru-RU" smtClean="0"/>
              <a:t>‹#›</a:t>
            </a:fld>
            <a:endParaRPr lang="ru-RU"/>
          </a:p>
        </p:txBody>
      </p:sp>
    </p:spTree>
    <p:extLst>
      <p:ext uri="{BB962C8B-B14F-4D97-AF65-F5344CB8AC3E}">
        <p14:creationId xmlns:p14="http://schemas.microsoft.com/office/powerpoint/2010/main" val="28579655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ru-RU"/>
              <a:t>Образец заголовка</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60E2E059-AD94-4FD6-B5F4-BF72070B6E48}" type="datetimeFigureOut">
              <a:rPr lang="ru-RU" smtClean="0"/>
              <a:t>21.01.2026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93BF681-E6C0-4585-AB5B-5D9BA61AFC5A}" type="slidenum">
              <a:rPr lang="ru-RU" smtClean="0"/>
              <a:t>‹#›</a:t>
            </a:fld>
            <a:endParaRPr lang="ru-RU"/>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5418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60E2E059-AD94-4FD6-B5F4-BF72070B6E48}" type="datetimeFigureOut">
              <a:rPr lang="ru-RU" smtClean="0"/>
              <a:t>21.01.2026</a:t>
            </a:fld>
            <a:endParaRPr lang="ru-RU"/>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ru-RU"/>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793BF681-E6C0-4585-AB5B-5D9BA61AFC5A}" type="slidenum">
              <a:rPr lang="ru-RU" smtClean="0"/>
              <a:t>‹#›</a:t>
            </a:fld>
            <a:endParaRPr lang="ru-RU"/>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42792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2BEC621-DF14-317E-A10D-9C1AD39AB8EE}"/>
              </a:ext>
            </a:extLst>
          </p:cNvPr>
          <p:cNvSpPr>
            <a:spLocks noGrp="1"/>
          </p:cNvSpPr>
          <p:nvPr>
            <p:ph type="ctrTitle"/>
          </p:nvPr>
        </p:nvSpPr>
        <p:spPr>
          <a:xfrm>
            <a:off x="457200" y="4960137"/>
            <a:ext cx="8515884" cy="1463040"/>
          </a:xfrm>
        </p:spPr>
        <p:txBody>
          <a:bodyPr>
            <a:normAutofit fontScale="90000"/>
          </a:bodyPr>
          <a:lstStyle/>
          <a:p>
            <a:r>
              <a:rPr lang="ru-RU"/>
              <a:t>СТАТИСТИКАЛЫҚ ҒЫЛЫМНЫҢ ПӘНІ ЖӘНЕ ӘДІСІ</a:t>
            </a:r>
            <a:endParaRPr lang="ru-RU" dirty="0"/>
          </a:p>
        </p:txBody>
      </p:sp>
      <p:sp>
        <p:nvSpPr>
          <p:cNvPr id="3" name="Подзаголовок 2">
            <a:extLst>
              <a:ext uri="{FF2B5EF4-FFF2-40B4-BE49-F238E27FC236}">
                <a16:creationId xmlns:a16="http://schemas.microsoft.com/office/drawing/2014/main" id="{EF1EBBD1-ED9D-6155-0DA3-FF249958567A}"/>
              </a:ext>
            </a:extLst>
          </p:cNvPr>
          <p:cNvSpPr>
            <a:spLocks noGrp="1"/>
          </p:cNvSpPr>
          <p:nvPr>
            <p:ph type="subTitle" idx="1"/>
          </p:nvPr>
        </p:nvSpPr>
        <p:spPr/>
        <p:txBody>
          <a:bodyPr/>
          <a:lstStyle/>
          <a:p>
            <a:pPr algn="ctr"/>
            <a:r>
              <a:rPr lang="kk-KZ" b="1"/>
              <a:t>Деректерді өңдеудің статистикалық әдістері</a:t>
            </a:r>
            <a:endParaRPr lang="ru-RU" b="1" dirty="0"/>
          </a:p>
        </p:txBody>
      </p:sp>
    </p:spTree>
    <p:extLst>
      <p:ext uri="{BB962C8B-B14F-4D97-AF65-F5344CB8AC3E}">
        <p14:creationId xmlns:p14="http://schemas.microsoft.com/office/powerpoint/2010/main" val="24254411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4182D37-3132-A5E8-E2D8-96A5F3301ECA}"/>
              </a:ext>
            </a:extLst>
          </p:cNvPr>
          <p:cNvSpPr>
            <a:spLocks noGrp="1"/>
          </p:cNvSpPr>
          <p:nvPr>
            <p:ph type="title"/>
          </p:nvPr>
        </p:nvSpPr>
        <p:spPr/>
        <p:txBody>
          <a:bodyPr>
            <a:normAutofit/>
          </a:bodyPr>
          <a:lstStyle/>
          <a:p>
            <a:pPr algn="ctr"/>
            <a:r>
              <a:rPr lang="ru-RU" sz="4200"/>
              <a:t>Статистикалық ғылым пәні және әдісі</a:t>
            </a:r>
            <a:endParaRPr lang="ru-RU" sz="4200" dirty="0"/>
          </a:p>
        </p:txBody>
      </p:sp>
      <p:sp>
        <p:nvSpPr>
          <p:cNvPr id="3" name="Объект 2">
            <a:extLst>
              <a:ext uri="{FF2B5EF4-FFF2-40B4-BE49-F238E27FC236}">
                <a16:creationId xmlns:a16="http://schemas.microsoft.com/office/drawing/2014/main" id="{D62F638F-DF76-9985-4321-2DCD417B7D97}"/>
              </a:ext>
            </a:extLst>
          </p:cNvPr>
          <p:cNvSpPr>
            <a:spLocks noGrp="1"/>
          </p:cNvSpPr>
          <p:nvPr>
            <p:ph idx="1"/>
          </p:nvPr>
        </p:nvSpPr>
        <p:spPr>
          <a:xfrm>
            <a:off x="1024127" y="1725561"/>
            <a:ext cx="9720073" cy="4023360"/>
          </a:xfrm>
        </p:spPr>
        <p:txBody>
          <a:bodyPr>
            <a:normAutofit lnSpcReduction="10000"/>
          </a:bodyPr>
          <a:lstStyle/>
          <a:p>
            <a:r>
              <a:rPr lang="ru-RU" sz="3200"/>
              <a:t>"Статистика" сөзі латын тілінен шыққан (</a:t>
            </a:r>
            <a:r>
              <a:rPr lang="en-US" sz="3200"/>
              <a:t>status</a:t>
            </a:r>
            <a:r>
              <a:rPr lang="ru-RU" sz="3200"/>
              <a:t> — күй). </a:t>
            </a:r>
            <a:r>
              <a:rPr lang="ru-RU" sz="2400"/>
              <a:t>Қазіргі уақытта бұл термин үш мағынада қолданылады: </a:t>
            </a:r>
          </a:p>
          <a:p>
            <a:r>
              <a:rPr lang="ru-RU" sz="2400"/>
              <a:t>1) статистика-мақсаты қоғамдық өмірдің әртүрлі құбылыстары туралы деректерді жинау, өңдеу және талдау болып табылатын практикалық қызмет саласы; Статистикалық зерттеу нәтижесінде алынған ақпарат сипатталатын процестер мен құбылыстарға тән нақты қолданыстағы заңдылықтарды анықтау міндеттерін шешуге мүмкіндік береді; </a:t>
            </a:r>
          </a:p>
          <a:p>
            <a:r>
              <a:rPr lang="ru-RU" sz="2400"/>
              <a:t>2) статистика-бұл қоғамдық құбылыстардың сандық сипаттамасына немесе көрсеткіштің аумақтық бөлінуіне қызмет ететін деректер; </a:t>
            </a:r>
          </a:p>
          <a:p>
            <a:r>
              <a:rPr lang="ru-RU" sz="2400"/>
              <a:t>3) статистика-бұл ғылым.</a:t>
            </a:r>
            <a:endParaRPr lang="ru-RU" sz="3200" dirty="0"/>
          </a:p>
        </p:txBody>
      </p:sp>
    </p:spTree>
    <p:extLst>
      <p:ext uri="{BB962C8B-B14F-4D97-AF65-F5344CB8AC3E}">
        <p14:creationId xmlns:p14="http://schemas.microsoft.com/office/powerpoint/2010/main" val="41038752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4182D37-3132-A5E8-E2D8-96A5F3301ECA}"/>
              </a:ext>
            </a:extLst>
          </p:cNvPr>
          <p:cNvSpPr>
            <a:spLocks noGrp="1"/>
          </p:cNvSpPr>
          <p:nvPr>
            <p:ph type="title"/>
          </p:nvPr>
        </p:nvSpPr>
        <p:spPr/>
        <p:txBody>
          <a:bodyPr>
            <a:normAutofit/>
          </a:bodyPr>
          <a:lstStyle/>
          <a:p>
            <a:pPr algn="ctr"/>
            <a:r>
              <a:rPr lang="ru-RU" sz="4200"/>
              <a:t>Статистикалық ғылым пәні және әдісі</a:t>
            </a:r>
            <a:endParaRPr lang="ru-RU" sz="4200" dirty="0"/>
          </a:p>
        </p:txBody>
      </p:sp>
      <p:sp>
        <p:nvSpPr>
          <p:cNvPr id="3" name="Объект 2">
            <a:extLst>
              <a:ext uri="{FF2B5EF4-FFF2-40B4-BE49-F238E27FC236}">
                <a16:creationId xmlns:a16="http://schemas.microsoft.com/office/drawing/2014/main" id="{D62F638F-DF76-9985-4321-2DCD417B7D97}"/>
              </a:ext>
            </a:extLst>
          </p:cNvPr>
          <p:cNvSpPr>
            <a:spLocks noGrp="1"/>
          </p:cNvSpPr>
          <p:nvPr>
            <p:ph idx="1"/>
          </p:nvPr>
        </p:nvSpPr>
        <p:spPr>
          <a:xfrm>
            <a:off x="1024127" y="1725561"/>
            <a:ext cx="9720073" cy="4023360"/>
          </a:xfrm>
        </p:spPr>
        <p:txBody>
          <a:bodyPr>
            <a:normAutofit/>
          </a:bodyPr>
          <a:lstStyle/>
          <a:p>
            <a:pPr algn="just"/>
            <a:r>
              <a:rPr lang="ru-RU" sz="2400"/>
              <a:t>Статистика пәні бұқаралық әлеуметтік-экономикалық құбылыстардың сандық жағын олардың сапалық жағына байланысты зерттеуден, орын мен уақыттың нақты жағдайларында әлеуметтік дамудың сандық анықталған заңдылықтарын зерттеуден тұрады. </a:t>
            </a:r>
          </a:p>
          <a:p>
            <a:pPr algn="just"/>
            <a:r>
              <a:rPr lang="ru-RU" sz="2400"/>
              <a:t>Статистика өз пәнін нақты әдіспен зерттейді. Статистика әдісін бірнеше сөзбен сипаттауға болады: бұл деректерді жинау, жалпылау, ұсыну, талдау және түсіндіру. </a:t>
            </a:r>
          </a:p>
          <a:p>
            <a:pPr algn="just"/>
            <a:r>
              <a:rPr lang="ru-RU" sz="2400"/>
              <a:t>Статистика көптеген әлеуметтік-экономикалық құбылыстарды және оларға тән заңдылықтарды зерттейтіндіктен, Статистика әдісі-бұл статистика өз тақырыбын зерттейтін әдістердің жиынтығы</a:t>
            </a:r>
            <a:endParaRPr lang="ru-RU" sz="2400" dirty="0"/>
          </a:p>
        </p:txBody>
      </p:sp>
    </p:spTree>
    <p:extLst>
      <p:ext uri="{BB962C8B-B14F-4D97-AF65-F5344CB8AC3E}">
        <p14:creationId xmlns:p14="http://schemas.microsoft.com/office/powerpoint/2010/main" val="6688202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4182D37-3132-A5E8-E2D8-96A5F3301ECA}"/>
              </a:ext>
            </a:extLst>
          </p:cNvPr>
          <p:cNvSpPr>
            <a:spLocks noGrp="1"/>
          </p:cNvSpPr>
          <p:nvPr>
            <p:ph type="title"/>
          </p:nvPr>
        </p:nvSpPr>
        <p:spPr/>
        <p:txBody>
          <a:bodyPr>
            <a:normAutofit/>
          </a:bodyPr>
          <a:lstStyle/>
          <a:p>
            <a:pPr algn="ctr"/>
            <a:r>
              <a:rPr lang="ru-RU" sz="4200"/>
              <a:t>Статистикалық ғылым пәні және әдісі</a:t>
            </a:r>
            <a:endParaRPr lang="ru-RU" sz="4200" dirty="0"/>
          </a:p>
        </p:txBody>
      </p:sp>
      <p:sp>
        <p:nvSpPr>
          <p:cNvPr id="3" name="Объект 2">
            <a:extLst>
              <a:ext uri="{FF2B5EF4-FFF2-40B4-BE49-F238E27FC236}">
                <a16:creationId xmlns:a16="http://schemas.microsoft.com/office/drawing/2014/main" id="{D62F638F-DF76-9985-4321-2DCD417B7D97}"/>
              </a:ext>
            </a:extLst>
          </p:cNvPr>
          <p:cNvSpPr>
            <a:spLocks noGrp="1"/>
          </p:cNvSpPr>
          <p:nvPr>
            <p:ph idx="1"/>
          </p:nvPr>
        </p:nvSpPr>
        <p:spPr>
          <a:xfrm>
            <a:off x="1024128" y="1932038"/>
            <a:ext cx="9720073" cy="4023360"/>
          </a:xfrm>
        </p:spPr>
        <p:txBody>
          <a:bodyPr>
            <a:normAutofit/>
          </a:bodyPr>
          <a:lstStyle/>
          <a:p>
            <a:pPr algn="just"/>
            <a:r>
              <a:rPr lang="ru-RU" sz="2000"/>
              <a:t>Статистикалық ғылымның негізгі әдістеріне статистикалық бақылау, деректерді топтастыру және жалпылау әдісі, содан кейін талдау нәтижелерін ұсыну және оларды түсіндіру кіреді. </a:t>
            </a:r>
          </a:p>
          <a:p>
            <a:pPr algn="just"/>
            <a:r>
              <a:rPr lang="ru-RU" sz="2000"/>
              <a:t>Статистикалық байқау бастапқы статистикалық материалды жинаудан, қарастырылып отырған объектіге қатысты барлық маңызды фактілерді ғылыми ұйымдастырылған тіркеуден тұрады. </a:t>
            </a:r>
          </a:p>
          <a:p>
            <a:pPr algn="just"/>
            <a:r>
              <a:rPr lang="ru-RU" sz="2000"/>
              <a:t>Деректерді топтастыру және жалпылау әдісі деректер топтары арасындағы қатынастар мен қатынастарды, сондай-ақ тұтастай алғанда мәліметтер жиынтығын оны жүйелеу және сапалы біртекті топтарға бөлу арқылы сипаттауға және олардың әрқайсысы үшін абсолютті, орташа және салыстырмалы шамалар түрінде тиісті жалпылау көрсеткіштерін есептеуге мүмкіндік береді.</a:t>
            </a:r>
            <a:endParaRPr lang="ru-RU" sz="3200" dirty="0"/>
          </a:p>
        </p:txBody>
      </p:sp>
    </p:spTree>
    <p:extLst>
      <p:ext uri="{BB962C8B-B14F-4D97-AF65-F5344CB8AC3E}">
        <p14:creationId xmlns:p14="http://schemas.microsoft.com/office/powerpoint/2010/main" val="3537832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4182D37-3132-A5E8-E2D8-96A5F3301ECA}"/>
              </a:ext>
            </a:extLst>
          </p:cNvPr>
          <p:cNvSpPr>
            <a:spLocks noGrp="1"/>
          </p:cNvSpPr>
          <p:nvPr>
            <p:ph type="title"/>
          </p:nvPr>
        </p:nvSpPr>
        <p:spPr/>
        <p:txBody>
          <a:bodyPr/>
          <a:lstStyle/>
          <a:p>
            <a:pPr algn="ctr"/>
            <a:r>
              <a:rPr lang="ru-RU"/>
              <a:t>ТАРАЛУДЫҢ ВАРИАЦИЯЛЫҚ ҚАТАРЫ</a:t>
            </a:r>
            <a:endParaRPr lang="ru-RU" dirty="0"/>
          </a:p>
        </p:txBody>
      </p:sp>
      <p:sp>
        <p:nvSpPr>
          <p:cNvPr id="3" name="Объект 2">
            <a:extLst>
              <a:ext uri="{FF2B5EF4-FFF2-40B4-BE49-F238E27FC236}">
                <a16:creationId xmlns:a16="http://schemas.microsoft.com/office/drawing/2014/main" id="{D62F638F-DF76-9985-4321-2DCD417B7D97}"/>
              </a:ext>
            </a:extLst>
          </p:cNvPr>
          <p:cNvSpPr>
            <a:spLocks noGrp="1"/>
          </p:cNvSpPr>
          <p:nvPr>
            <p:ph idx="1"/>
          </p:nvPr>
        </p:nvSpPr>
        <p:spPr>
          <a:xfrm>
            <a:off x="1024128" y="2084832"/>
            <a:ext cx="9720073" cy="4023360"/>
          </a:xfrm>
        </p:spPr>
        <p:txBody>
          <a:bodyPr>
            <a:normAutofit/>
          </a:bodyPr>
          <a:lstStyle/>
          <a:p>
            <a:r>
              <a:rPr lang="ru-RU" sz="2400" b="1" dirty="0" err="1"/>
              <a:t>Бақылаулардың</a:t>
            </a:r>
            <a:r>
              <a:rPr lang="ru-RU" sz="2400" b="1" dirty="0"/>
              <a:t> </a:t>
            </a:r>
            <a:r>
              <a:rPr lang="ru-RU" sz="2400" b="1" dirty="0" err="1"/>
              <a:t>нәтижелері</a:t>
            </a:r>
            <a:r>
              <a:rPr lang="ru-RU" sz="2400" dirty="0"/>
              <a:t>, </a:t>
            </a:r>
            <a:r>
              <a:rPr lang="ru-RU" sz="2400" dirty="0" err="1"/>
              <a:t>жалпы</a:t>
            </a:r>
            <a:r>
              <a:rPr lang="ru-RU" sz="2400" dirty="0"/>
              <a:t> </a:t>
            </a:r>
            <a:r>
              <a:rPr lang="ru-RU" sz="2400" dirty="0" err="1"/>
              <a:t>алғанда</a:t>
            </a:r>
            <a:r>
              <a:rPr lang="ru-RU" sz="2400" dirty="0"/>
              <a:t>, </a:t>
            </a:r>
            <a:r>
              <a:rPr lang="ru-RU" sz="2400" dirty="0" err="1"/>
              <a:t>зерттеу</a:t>
            </a:r>
            <a:r>
              <a:rPr lang="ru-RU" sz="2400" dirty="0"/>
              <a:t> </a:t>
            </a:r>
            <a:r>
              <a:rPr lang="ru-RU" sz="2400" dirty="0" err="1"/>
              <a:t>және</a:t>
            </a:r>
            <a:r>
              <a:rPr lang="ru-RU" sz="2400" dirty="0"/>
              <a:t> </a:t>
            </a:r>
            <a:r>
              <a:rPr lang="ru-RU" sz="2400" dirty="0" err="1"/>
              <a:t>көрнекі</a:t>
            </a:r>
            <a:r>
              <a:rPr lang="ru-RU" sz="2400" dirty="0"/>
              <a:t> </a:t>
            </a:r>
            <a:r>
              <a:rPr lang="ru-RU" sz="2400" dirty="0" err="1"/>
              <a:t>бейнелеу</a:t>
            </a:r>
            <a:r>
              <a:rPr lang="ru-RU" sz="2400" dirty="0"/>
              <a:t> </a:t>
            </a:r>
            <a:r>
              <a:rPr lang="ru-RU" sz="2400" dirty="0" err="1"/>
              <a:t>үшін</a:t>
            </a:r>
            <a:r>
              <a:rPr lang="ru-RU" sz="2400" dirty="0"/>
              <a:t> </a:t>
            </a:r>
            <a:r>
              <a:rPr lang="ru-RU" sz="2400" dirty="0" err="1"/>
              <a:t>реттелуі</a:t>
            </a:r>
            <a:r>
              <a:rPr lang="ru-RU" sz="2400" dirty="0"/>
              <a:t> </a:t>
            </a:r>
            <a:r>
              <a:rPr lang="ru-RU" sz="2400" dirty="0" err="1"/>
              <a:t>керек</a:t>
            </a:r>
            <a:r>
              <a:rPr lang="ru-RU" sz="2400" dirty="0"/>
              <a:t> </a:t>
            </a:r>
            <a:r>
              <a:rPr lang="ru-RU" sz="2400" dirty="0" err="1"/>
              <a:t>тәртіпсіздікте</a:t>
            </a:r>
            <a:r>
              <a:rPr lang="ru-RU" sz="2400" dirty="0"/>
              <a:t> </a:t>
            </a:r>
            <a:r>
              <a:rPr lang="ru-RU" sz="2400" dirty="0" err="1"/>
              <a:t>орналасқан</a:t>
            </a:r>
            <a:r>
              <a:rPr lang="ru-RU" sz="2400" dirty="0"/>
              <a:t> </a:t>
            </a:r>
            <a:r>
              <a:rPr lang="ru-RU" sz="2400" dirty="0" err="1"/>
              <a:t>популяцияның</a:t>
            </a:r>
            <a:r>
              <a:rPr lang="ru-RU" sz="2400" dirty="0"/>
              <a:t> </a:t>
            </a:r>
            <a:r>
              <a:rPr lang="ru-RU" sz="2400" dirty="0" err="1"/>
              <a:t>жеке</a:t>
            </a:r>
            <a:r>
              <a:rPr lang="ru-RU" sz="2400" dirty="0"/>
              <a:t> </a:t>
            </a:r>
            <a:r>
              <a:rPr lang="ru-RU" sz="2400" dirty="0" err="1"/>
              <a:t>бірліктері</a:t>
            </a:r>
            <a:r>
              <a:rPr lang="ru-RU" sz="2400" dirty="0"/>
              <a:t> </a:t>
            </a:r>
            <a:r>
              <a:rPr lang="ru-RU" sz="2400" dirty="0" err="1"/>
              <a:t>бойынша</a:t>
            </a:r>
            <a:r>
              <a:rPr lang="ru-RU" sz="2400" dirty="0"/>
              <a:t> </a:t>
            </a:r>
            <a:r>
              <a:rPr lang="ru-RU" sz="2400" dirty="0" err="1"/>
              <a:t>сандар</a:t>
            </a:r>
            <a:r>
              <a:rPr lang="ru-RU" sz="2400" dirty="0"/>
              <a:t> </a:t>
            </a:r>
            <a:r>
              <a:rPr lang="ru-RU" sz="2400" dirty="0" err="1"/>
              <a:t>қатары</a:t>
            </a:r>
            <a:r>
              <a:rPr lang="ru-RU" sz="2400" dirty="0"/>
              <a:t> </a:t>
            </a:r>
            <a:r>
              <a:rPr lang="ru-RU" sz="2400" dirty="0" err="1"/>
              <a:t>болып</a:t>
            </a:r>
            <a:r>
              <a:rPr lang="ru-RU" sz="2400" dirty="0"/>
              <a:t> </a:t>
            </a:r>
            <a:r>
              <a:rPr lang="ru-RU" sz="2400" dirty="0" err="1"/>
              <a:t>табылады</a:t>
            </a:r>
            <a:r>
              <a:rPr lang="ru-RU" sz="2400" dirty="0"/>
              <a:t>. </a:t>
            </a:r>
          </a:p>
          <a:p>
            <a:r>
              <a:rPr lang="ru-RU" sz="2400" dirty="0" err="1"/>
              <a:t>Белгінің</a:t>
            </a:r>
            <a:r>
              <a:rPr lang="ru-RU" sz="2400" dirty="0"/>
              <a:t> </a:t>
            </a:r>
            <a:r>
              <a:rPr lang="ru-RU" sz="2400" dirty="0" err="1"/>
              <a:t>мәндерін</a:t>
            </a:r>
            <a:r>
              <a:rPr lang="ru-RU" sz="2400" dirty="0"/>
              <a:t> </a:t>
            </a:r>
            <a:r>
              <a:rPr lang="ru-RU" sz="2400" dirty="0" err="1"/>
              <a:t>өсу</a:t>
            </a:r>
            <a:r>
              <a:rPr lang="ru-RU" sz="2400" dirty="0"/>
              <a:t> </a:t>
            </a:r>
            <a:r>
              <a:rPr lang="ru-RU" sz="2400" dirty="0" err="1"/>
              <a:t>немесе</a:t>
            </a:r>
            <a:r>
              <a:rPr lang="ru-RU" sz="2400" dirty="0"/>
              <a:t> </a:t>
            </a:r>
            <a:r>
              <a:rPr lang="ru-RU" sz="2400" dirty="0" err="1"/>
              <a:t>кему</a:t>
            </a:r>
            <a:r>
              <a:rPr lang="ru-RU" sz="2400" dirty="0"/>
              <a:t> </a:t>
            </a:r>
            <a:r>
              <a:rPr lang="ru-RU" sz="2400" dirty="0" err="1"/>
              <a:t>бойынша</a:t>
            </a:r>
            <a:r>
              <a:rPr lang="ru-RU" sz="2400" dirty="0"/>
              <a:t> </a:t>
            </a:r>
            <a:r>
              <a:rPr lang="ru-RU" sz="2400" dirty="0" err="1"/>
              <a:t>орналастырудан</a:t>
            </a:r>
            <a:r>
              <a:rPr lang="ru-RU" sz="2400" dirty="0"/>
              <a:t> </a:t>
            </a:r>
            <a:r>
              <a:rPr lang="ru-RU" sz="2400" dirty="0" err="1"/>
              <a:t>тұратын</a:t>
            </a:r>
            <a:r>
              <a:rPr lang="ru-RU" sz="2400" dirty="0"/>
              <a:t> Операция </a:t>
            </a:r>
            <a:r>
              <a:rPr lang="ru-RU" sz="2400" b="1" dirty="0" err="1"/>
              <a:t>деректерді</a:t>
            </a:r>
            <a:r>
              <a:rPr lang="ru-RU" sz="2400" b="1" dirty="0"/>
              <a:t> </a:t>
            </a:r>
            <a:r>
              <a:rPr lang="ru-RU" sz="2400" b="1" dirty="0" err="1"/>
              <a:t>саралау</a:t>
            </a:r>
            <a:r>
              <a:rPr lang="ru-RU" sz="2400" b="1" dirty="0"/>
              <a:t> </a:t>
            </a:r>
            <a:r>
              <a:rPr lang="ru-RU" sz="2400" dirty="0" err="1"/>
              <a:t>деп</a:t>
            </a:r>
            <a:r>
              <a:rPr lang="ru-RU" sz="2400" dirty="0"/>
              <a:t> </a:t>
            </a:r>
            <a:r>
              <a:rPr lang="ru-RU" sz="2400" dirty="0" err="1"/>
              <a:t>аталады</a:t>
            </a:r>
            <a:r>
              <a:rPr lang="ru-RU" sz="2400" dirty="0"/>
              <a:t>. </a:t>
            </a:r>
          </a:p>
          <a:p>
            <a:r>
              <a:rPr lang="ru-RU" sz="2400" dirty="0"/>
              <a:t>Рейтинг </a:t>
            </a:r>
            <a:r>
              <a:rPr lang="ru-RU" sz="2400" dirty="0" err="1"/>
              <a:t>операциясынан</a:t>
            </a:r>
            <a:r>
              <a:rPr lang="ru-RU" sz="2400" dirty="0"/>
              <a:t> </a:t>
            </a:r>
            <a:r>
              <a:rPr lang="ru-RU" sz="2400" dirty="0" err="1"/>
              <a:t>кейін</a:t>
            </a:r>
            <a:r>
              <a:rPr lang="ru-RU" sz="2400" dirty="0"/>
              <a:t> </a:t>
            </a:r>
            <a:r>
              <a:rPr lang="ru-RU" sz="2400" dirty="0" err="1"/>
              <a:t>статистикалық</a:t>
            </a:r>
            <a:r>
              <a:rPr lang="ru-RU" sz="2400" dirty="0"/>
              <a:t> </a:t>
            </a:r>
            <a:r>
              <a:rPr lang="ru-RU" sz="2400" dirty="0" err="1"/>
              <a:t>деректерді</a:t>
            </a:r>
            <a:r>
              <a:rPr lang="ru-RU" sz="2400" dirty="0"/>
              <a:t> </a:t>
            </a:r>
            <a:r>
              <a:rPr lang="ru-RU" sz="2400" dirty="0" err="1"/>
              <a:t>топтастыруға</a:t>
            </a:r>
            <a:r>
              <a:rPr lang="ru-RU" sz="2400" dirty="0"/>
              <a:t> </a:t>
            </a:r>
            <a:r>
              <a:rPr lang="ru-RU" sz="2400" dirty="0" err="1"/>
              <a:t>болады</a:t>
            </a:r>
            <a:r>
              <a:rPr lang="ru-RU" sz="2400" dirty="0"/>
              <a:t>, </a:t>
            </a:r>
            <a:r>
              <a:rPr lang="ru-RU" sz="2400" dirty="0" err="1"/>
              <a:t>осылайша</a:t>
            </a:r>
            <a:r>
              <a:rPr lang="ru-RU" sz="2400" dirty="0"/>
              <a:t> </a:t>
            </a:r>
            <a:r>
              <a:rPr lang="ru-RU" sz="2400" dirty="0" err="1"/>
              <a:t>әр</a:t>
            </a:r>
            <a:r>
              <a:rPr lang="ru-RU" sz="2400" dirty="0"/>
              <a:t> </a:t>
            </a:r>
            <a:r>
              <a:rPr lang="ru-RU" sz="2400" dirty="0" err="1"/>
              <a:t>топта</a:t>
            </a:r>
            <a:r>
              <a:rPr lang="ru-RU" sz="2400" dirty="0"/>
              <a:t> </a:t>
            </a:r>
            <a:r>
              <a:rPr lang="ru-RU" sz="2400" b="1" dirty="0" err="1"/>
              <a:t>белгі</a:t>
            </a:r>
            <a:r>
              <a:rPr lang="ru-RU" sz="2400" b="1" dirty="0"/>
              <a:t> </a:t>
            </a:r>
            <a:r>
              <a:rPr lang="ru-RU" sz="2400" b="1" dirty="0" err="1"/>
              <a:t>нұсқасы</a:t>
            </a:r>
            <a:r>
              <a:rPr lang="ru-RU" sz="2400" b="1" dirty="0"/>
              <a:t> </a:t>
            </a:r>
            <a:r>
              <a:rPr lang="ru-RU" sz="2400" dirty="0"/>
              <a:t>(</a:t>
            </a:r>
            <a:r>
              <a:rPr lang="en-US" sz="2400" dirty="0"/>
              <a:t>xi) </a:t>
            </a:r>
            <a:r>
              <a:rPr lang="ru-RU" sz="2400" dirty="0" err="1"/>
              <a:t>деп</a:t>
            </a:r>
            <a:r>
              <a:rPr lang="ru-RU" sz="2400" dirty="0"/>
              <a:t> </a:t>
            </a:r>
            <a:r>
              <a:rPr lang="ru-RU" sz="2400" dirty="0" err="1"/>
              <a:t>аталатын</a:t>
            </a:r>
            <a:r>
              <a:rPr lang="ru-RU" sz="2400" dirty="0"/>
              <a:t> </a:t>
            </a:r>
            <a:r>
              <a:rPr lang="ru-RU" sz="2400" dirty="0" err="1"/>
              <a:t>бірдей</a:t>
            </a:r>
            <a:r>
              <a:rPr lang="ru-RU" sz="2400" dirty="0"/>
              <a:t> </a:t>
            </a:r>
            <a:r>
              <a:rPr lang="ru-RU" sz="2400" dirty="0" err="1"/>
              <a:t>мәнге</a:t>
            </a:r>
            <a:r>
              <a:rPr lang="ru-RU" sz="2400" dirty="0"/>
              <a:t> </a:t>
            </a:r>
            <a:r>
              <a:rPr lang="ru-RU" sz="2400" dirty="0" err="1"/>
              <a:t>ие</a:t>
            </a:r>
            <a:r>
              <a:rPr lang="ru-RU" sz="2400" dirty="0"/>
              <a:t> </a:t>
            </a:r>
            <a:r>
              <a:rPr lang="ru-RU" sz="2400" dirty="0" err="1"/>
              <a:t>болады</a:t>
            </a:r>
            <a:r>
              <a:rPr lang="ru-RU" sz="2400" dirty="0"/>
              <a:t>. </a:t>
            </a:r>
          </a:p>
          <a:p>
            <a:r>
              <a:rPr lang="ru-RU" sz="2400" dirty="0" err="1"/>
              <a:t>Әр</a:t>
            </a:r>
            <a:r>
              <a:rPr lang="ru-RU" sz="2400" dirty="0"/>
              <a:t> </a:t>
            </a:r>
            <a:r>
              <a:rPr lang="ru-RU" sz="2400" dirty="0" err="1"/>
              <a:t>топтағы</a:t>
            </a:r>
            <a:r>
              <a:rPr lang="ru-RU" sz="2400" dirty="0"/>
              <a:t> </a:t>
            </a:r>
            <a:r>
              <a:rPr lang="ru-RU" sz="2400" dirty="0" err="1"/>
              <a:t>элементтер</a:t>
            </a:r>
            <a:r>
              <a:rPr lang="ru-RU" sz="2400" dirty="0"/>
              <a:t> саны </a:t>
            </a:r>
            <a:r>
              <a:rPr lang="ru-RU" sz="2400" b="1" dirty="0"/>
              <a:t>опция </a:t>
            </a:r>
            <a:r>
              <a:rPr lang="ru-RU" sz="2400" b="1" dirty="0" err="1"/>
              <a:t>жиілігі</a:t>
            </a:r>
            <a:r>
              <a:rPr lang="ru-RU" sz="2400" b="1" dirty="0"/>
              <a:t> </a:t>
            </a:r>
            <a:r>
              <a:rPr lang="ru-RU" sz="2400" dirty="0"/>
              <a:t>(</a:t>
            </a:r>
            <a:r>
              <a:rPr lang="en-US" sz="2400" dirty="0" err="1"/>
              <a:t>ni</a:t>
            </a:r>
            <a:r>
              <a:rPr lang="en-US" sz="2400" dirty="0"/>
              <a:t>) </a:t>
            </a:r>
            <a:r>
              <a:rPr lang="ru-RU" sz="2400" dirty="0" err="1"/>
              <a:t>деп</a:t>
            </a:r>
            <a:r>
              <a:rPr lang="ru-RU" sz="2400" dirty="0"/>
              <a:t> </a:t>
            </a:r>
            <a:r>
              <a:rPr lang="ru-RU" sz="2400" dirty="0" err="1"/>
              <a:t>аталады</a:t>
            </a:r>
            <a:r>
              <a:rPr lang="ru-RU" sz="2400" dirty="0"/>
              <a:t>.</a:t>
            </a:r>
          </a:p>
        </p:txBody>
      </p:sp>
    </p:spTree>
    <p:extLst>
      <p:ext uri="{BB962C8B-B14F-4D97-AF65-F5344CB8AC3E}">
        <p14:creationId xmlns:p14="http://schemas.microsoft.com/office/powerpoint/2010/main" val="35902150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4182D37-3132-A5E8-E2D8-96A5F3301ECA}"/>
              </a:ext>
            </a:extLst>
          </p:cNvPr>
          <p:cNvSpPr>
            <a:spLocks noGrp="1"/>
          </p:cNvSpPr>
          <p:nvPr>
            <p:ph type="title"/>
          </p:nvPr>
        </p:nvSpPr>
        <p:spPr/>
        <p:txBody>
          <a:bodyPr/>
          <a:lstStyle/>
          <a:p>
            <a:pPr algn="ctr"/>
            <a:r>
              <a:rPr lang="ru-RU"/>
              <a:t>ТАРАЛУДЫҢ ВАРИАЦИЯЛЫҚ ҚАТАРЫ</a:t>
            </a:r>
            <a:endParaRPr lang="ru-RU" dirty="0"/>
          </a:p>
        </p:txBody>
      </p:sp>
      <p:sp>
        <p:nvSpPr>
          <p:cNvPr id="3" name="Объект 2">
            <a:extLst>
              <a:ext uri="{FF2B5EF4-FFF2-40B4-BE49-F238E27FC236}">
                <a16:creationId xmlns:a16="http://schemas.microsoft.com/office/drawing/2014/main" id="{D62F638F-DF76-9985-4321-2DCD417B7D97}"/>
              </a:ext>
            </a:extLst>
          </p:cNvPr>
          <p:cNvSpPr>
            <a:spLocks noGrp="1"/>
          </p:cNvSpPr>
          <p:nvPr>
            <p:ph idx="1"/>
          </p:nvPr>
        </p:nvSpPr>
        <p:spPr>
          <a:xfrm>
            <a:off x="1024128" y="2084832"/>
            <a:ext cx="9720073" cy="4023360"/>
          </a:xfrm>
        </p:spPr>
        <p:txBody>
          <a:bodyPr>
            <a:normAutofit/>
          </a:bodyPr>
          <a:lstStyle/>
          <a:p>
            <a:r>
              <a:rPr lang="ru-RU" sz="2400" b="1"/>
              <a:t>Барлық жиіліктердің қосындысы (</a:t>
            </a:r>
            <a:r>
              <a:rPr lang="en-US" sz="2400" b="1"/>
              <a:t>n) </a:t>
            </a:r>
            <a:r>
              <a:rPr lang="ru-RU" sz="2400" b="1"/>
              <a:t>жиынтық көлемі деп аталады. </a:t>
            </a:r>
          </a:p>
          <a:p>
            <a:r>
              <a:rPr lang="ru-RU" sz="2400"/>
              <a:t>Берілген нұсқаның жиілігінің жиынтық көлеміне қатынасы </a:t>
            </a:r>
            <a:r>
              <a:rPr lang="ru-RU" sz="2400" b="1"/>
              <a:t>салыстырмалы жиілік </a:t>
            </a:r>
            <a:r>
              <a:rPr lang="ru-RU" sz="2400"/>
              <a:t>(</a:t>
            </a:r>
            <a:r>
              <a:rPr lang="en-US" sz="2400"/>
              <a:t>wi</a:t>
            </a:r>
            <a:r>
              <a:rPr lang="en-US" altLang="ko-KR" sz="2400"/>
              <a:t>) </a:t>
            </a:r>
            <a:r>
              <a:rPr lang="ru-RU" sz="2400"/>
              <a:t>деп аталады .</a:t>
            </a:r>
          </a:p>
          <a:p>
            <a:r>
              <a:rPr lang="ru-RU" sz="2400"/>
              <a:t>Реттелген реттілік зерттелетін белгінің нұсқасы және оларға сәйкес жиіліктер (немесе жиіліктер) </a:t>
            </a:r>
            <a:r>
              <a:rPr lang="ru-RU" sz="2400" b="1"/>
              <a:t>вариация қатары </a:t>
            </a:r>
            <a:r>
              <a:rPr lang="ru-RU" sz="2400"/>
              <a:t>деп аталады (вариация – өзгеріс). Оларды құрастыру кезінде белгілердің түрін ескеру қажет. </a:t>
            </a:r>
          </a:p>
          <a:p>
            <a:r>
              <a:rPr lang="ru-RU" sz="2400"/>
              <a:t>Барлық белгілерді екі топқа бөлуге болады – </a:t>
            </a:r>
            <a:r>
              <a:rPr lang="ru-RU" sz="2400" b="1"/>
              <a:t>сапалық</a:t>
            </a:r>
            <a:r>
              <a:rPr lang="ru-RU" sz="2400"/>
              <a:t> және </a:t>
            </a:r>
            <a:r>
              <a:rPr lang="ru-RU" sz="2400" b="1"/>
              <a:t>сандық</a:t>
            </a:r>
            <a:r>
              <a:rPr lang="ru-RU" sz="2400"/>
              <a:t>. Типтік </a:t>
            </a:r>
            <a:r>
              <a:rPr lang="ru-RU" sz="2400" b="1"/>
              <a:t>сапалық</a:t>
            </a:r>
            <a:r>
              <a:rPr lang="ru-RU" sz="2400"/>
              <a:t> белгілер-бояу, жыныс, аурудың болуы және т. б.</a:t>
            </a:r>
          </a:p>
          <a:p>
            <a:endParaRPr lang="ru-RU" sz="2400" b="1"/>
          </a:p>
        </p:txBody>
      </p:sp>
    </p:spTree>
    <p:extLst>
      <p:ext uri="{BB962C8B-B14F-4D97-AF65-F5344CB8AC3E}">
        <p14:creationId xmlns:p14="http://schemas.microsoft.com/office/powerpoint/2010/main" val="13785557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4182D37-3132-A5E8-E2D8-96A5F3301ECA}"/>
              </a:ext>
            </a:extLst>
          </p:cNvPr>
          <p:cNvSpPr>
            <a:spLocks noGrp="1"/>
          </p:cNvSpPr>
          <p:nvPr>
            <p:ph type="title"/>
          </p:nvPr>
        </p:nvSpPr>
        <p:spPr/>
        <p:txBody>
          <a:bodyPr/>
          <a:lstStyle/>
          <a:p>
            <a:pPr algn="ctr"/>
            <a:r>
              <a:rPr lang="ru-RU"/>
              <a:t>ТАРАЛУДЫҢ ВАРИАЦИЯЛЫҚ ҚАТАРЫ</a:t>
            </a:r>
            <a:endParaRPr lang="ru-RU" dirty="0"/>
          </a:p>
        </p:txBody>
      </p:sp>
      <p:sp>
        <p:nvSpPr>
          <p:cNvPr id="3" name="Объект 2">
            <a:extLst>
              <a:ext uri="{FF2B5EF4-FFF2-40B4-BE49-F238E27FC236}">
                <a16:creationId xmlns:a16="http://schemas.microsoft.com/office/drawing/2014/main" id="{D62F638F-DF76-9985-4321-2DCD417B7D97}"/>
              </a:ext>
            </a:extLst>
          </p:cNvPr>
          <p:cNvSpPr>
            <a:spLocks noGrp="1"/>
          </p:cNvSpPr>
          <p:nvPr>
            <p:ph idx="1"/>
          </p:nvPr>
        </p:nvSpPr>
        <p:spPr>
          <a:xfrm>
            <a:off x="1024128" y="1966845"/>
            <a:ext cx="9720073" cy="4023360"/>
          </a:xfrm>
        </p:spPr>
        <p:txBody>
          <a:bodyPr>
            <a:noAutofit/>
          </a:bodyPr>
          <a:lstStyle/>
          <a:p>
            <a:r>
              <a:rPr lang="ru-RU" sz="2400" b="1"/>
              <a:t>Сандық белгілерді </a:t>
            </a:r>
            <a:r>
              <a:rPr lang="ru-RU" sz="2400"/>
              <a:t>тек арнайы өлшеулер немесе есептеулер негізінде талдауға болады. </a:t>
            </a:r>
          </a:p>
          <a:p>
            <a:r>
              <a:rPr lang="ru-RU" sz="2400"/>
              <a:t>Олар </a:t>
            </a:r>
            <a:r>
              <a:rPr lang="ru-RU" sz="2400" b="1"/>
              <a:t>интервалдық</a:t>
            </a:r>
            <a:r>
              <a:rPr lang="ru-RU" sz="2400"/>
              <a:t> (континуальды) және </a:t>
            </a:r>
            <a:r>
              <a:rPr lang="ru-RU" sz="2400" b="1"/>
              <a:t>дискретті</a:t>
            </a:r>
            <a:r>
              <a:rPr lang="ru-RU" sz="2400"/>
              <a:t> болып бөлінеді. </a:t>
            </a:r>
          </a:p>
          <a:p>
            <a:r>
              <a:rPr lang="ru-RU" sz="2400"/>
              <a:t>Үздіксіз белгілер теориялық тұрғыдан белгінің минималды және максималды көрсеткіші арасындағы кез-келген мүмкін мәндерді қабылдай алады. </a:t>
            </a:r>
          </a:p>
          <a:p>
            <a:r>
              <a:rPr lang="ru-RU" sz="2400"/>
              <a:t>Оларға дененің массасы, сызықтық мөлшері мен температурасы, оның тіндеріндегі биохимиялық және бейорганикалық заттардың мөлшері және т. б. </a:t>
            </a:r>
          </a:p>
          <a:p>
            <a:r>
              <a:rPr lang="ru-RU" sz="2400" b="1"/>
              <a:t>Дискретт</a:t>
            </a:r>
            <a:r>
              <a:rPr lang="ru-RU" sz="2400"/>
              <a:t>і-бұл жеке бүтін мәндерді қабылдайтын белгі, мысалы, сиыр саны, қоңыздың элитра дақтарының саны, ұядағы жұмыртқалар.</a:t>
            </a:r>
            <a:endParaRPr lang="ru-RU" sz="2400" dirty="0"/>
          </a:p>
        </p:txBody>
      </p:sp>
    </p:spTree>
    <p:extLst>
      <p:ext uri="{BB962C8B-B14F-4D97-AF65-F5344CB8AC3E}">
        <p14:creationId xmlns:p14="http://schemas.microsoft.com/office/powerpoint/2010/main" val="26674692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4182D37-3132-A5E8-E2D8-96A5F3301ECA}"/>
              </a:ext>
            </a:extLst>
          </p:cNvPr>
          <p:cNvSpPr>
            <a:spLocks noGrp="1"/>
          </p:cNvSpPr>
          <p:nvPr>
            <p:ph type="title"/>
          </p:nvPr>
        </p:nvSpPr>
        <p:spPr/>
        <p:txBody>
          <a:bodyPr/>
          <a:lstStyle/>
          <a:p>
            <a:pPr algn="ctr"/>
            <a:r>
              <a:rPr lang="ru-RU"/>
              <a:t>ТАРАЛУДЫҢ ВАРИАЦИЯЛЫҚ ҚАТАРЫ</a:t>
            </a:r>
            <a:endParaRPr lang="ru-RU" dirty="0"/>
          </a:p>
        </p:txBody>
      </p:sp>
      <p:sp>
        <p:nvSpPr>
          <p:cNvPr id="3" name="Объект 2">
            <a:extLst>
              <a:ext uri="{FF2B5EF4-FFF2-40B4-BE49-F238E27FC236}">
                <a16:creationId xmlns:a16="http://schemas.microsoft.com/office/drawing/2014/main" id="{D62F638F-DF76-9985-4321-2DCD417B7D97}"/>
              </a:ext>
            </a:extLst>
          </p:cNvPr>
          <p:cNvSpPr>
            <a:spLocks noGrp="1"/>
          </p:cNvSpPr>
          <p:nvPr>
            <p:ph idx="1"/>
          </p:nvPr>
        </p:nvSpPr>
        <p:spPr>
          <a:xfrm>
            <a:off x="1024128" y="1966845"/>
            <a:ext cx="9720073" cy="4023360"/>
          </a:xfrm>
        </p:spPr>
        <p:txBody>
          <a:bodyPr>
            <a:noAutofit/>
          </a:bodyPr>
          <a:lstStyle/>
          <a:p>
            <a:r>
              <a:rPr lang="ru-RU" sz="2400" b="1"/>
              <a:t>Аралық қатарды құру </a:t>
            </a:r>
            <a:r>
              <a:rPr lang="ru-RU" sz="2400"/>
              <a:t>үшін белгінің өзгеруінің бүкіл аралығы жеке аралықтар қатарына бөлінеді және олардың әрқайсысындағы мәндер саны есептеледі. </a:t>
            </a:r>
          </a:p>
          <a:p>
            <a:r>
              <a:rPr lang="ru-RU" sz="2400" b="1"/>
              <a:t>Интервалдық вариация қатарын </a:t>
            </a:r>
            <a:r>
              <a:rPr lang="ru-RU" sz="2400"/>
              <a:t>ұзындығы бойынша тең және тең емес интервалдармен құруға болады (әдетте біртіндеп жоғарылайды немесе төмендейді).</a:t>
            </a:r>
            <a:endParaRPr lang="ru-RU" sz="2400" dirty="0"/>
          </a:p>
        </p:txBody>
      </p:sp>
    </p:spTree>
    <p:extLst>
      <p:ext uri="{BB962C8B-B14F-4D97-AF65-F5344CB8AC3E}">
        <p14:creationId xmlns:p14="http://schemas.microsoft.com/office/powerpoint/2010/main" val="39693095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4182D37-3132-A5E8-E2D8-96A5F3301ECA}"/>
              </a:ext>
            </a:extLst>
          </p:cNvPr>
          <p:cNvSpPr>
            <a:spLocks noGrp="1"/>
          </p:cNvSpPr>
          <p:nvPr>
            <p:ph type="title"/>
          </p:nvPr>
        </p:nvSpPr>
        <p:spPr/>
        <p:txBody>
          <a:bodyPr/>
          <a:lstStyle/>
          <a:p>
            <a:pPr algn="ctr"/>
            <a:r>
              <a:rPr lang="ru-RU"/>
              <a:t>ТАРАЛУДЫҢ ВАРИАЦИЯЛЫҚ ҚАТАРЫ</a:t>
            </a:r>
            <a:endParaRPr lang="ru-RU" dirty="0"/>
          </a:p>
        </p:txBody>
      </p:sp>
      <p:sp>
        <p:nvSpPr>
          <p:cNvPr id="3" name="Объект 2">
            <a:extLst>
              <a:ext uri="{FF2B5EF4-FFF2-40B4-BE49-F238E27FC236}">
                <a16:creationId xmlns:a16="http://schemas.microsoft.com/office/drawing/2014/main" id="{D62F638F-DF76-9985-4321-2DCD417B7D97}"/>
              </a:ext>
            </a:extLst>
          </p:cNvPr>
          <p:cNvSpPr>
            <a:spLocks noGrp="1"/>
          </p:cNvSpPr>
          <p:nvPr>
            <p:ph idx="1"/>
          </p:nvPr>
        </p:nvSpPr>
        <p:spPr>
          <a:xfrm>
            <a:off x="1024128" y="1966845"/>
            <a:ext cx="9720073" cy="4023360"/>
          </a:xfrm>
        </p:spPr>
        <p:txBody>
          <a:bodyPr>
            <a:noAutofit/>
          </a:bodyPr>
          <a:lstStyle/>
          <a:p>
            <a:r>
              <a:rPr lang="kk-KZ" sz="2400"/>
              <a:t>Қ</a:t>
            </a:r>
            <a:r>
              <a:rPr lang="ru-RU" sz="2400"/>
              <a:t>алыпты бөлінген немесе топқа жақын жиынтық жағдайында аралықтардың (топтардың) (</a:t>
            </a:r>
            <a:r>
              <a:rPr lang="en-US" sz="2400"/>
              <a:t>k) </a:t>
            </a:r>
            <a:r>
              <a:rPr lang="ru-RU" sz="2400"/>
              <a:t>санын Стержесс формуласы бойынша анықтауға болады</a:t>
            </a:r>
            <a:r>
              <a:rPr lang="ru-RU" sz="2400" b="1"/>
              <a:t>:</a:t>
            </a:r>
            <a:endParaRPr lang="ru-RU" sz="2400"/>
          </a:p>
          <a:p>
            <a:r>
              <a:rPr lang="ru-RU" sz="2400"/>
              <a:t>Мұнда </a:t>
            </a:r>
            <a:r>
              <a:rPr lang="en-US" sz="2400"/>
              <a:t>n – </a:t>
            </a:r>
            <a:r>
              <a:rPr lang="ru-RU" sz="2400"/>
              <a:t>жиынтық саны.</a:t>
            </a:r>
            <a:endParaRPr lang="ru-RU" sz="2400" dirty="0"/>
          </a:p>
          <a:p>
            <a:r>
              <a:rPr lang="ru-RU" sz="2400" b="1"/>
              <a:t>Жеке аралықтың ұзындығы </a:t>
            </a:r>
            <a:r>
              <a:rPr lang="ru-RU" sz="2400"/>
              <a:t>келесі формула бойынша анықталады: </a:t>
            </a:r>
            <a:endParaRPr lang="ru-RU" sz="2400" dirty="0"/>
          </a:p>
          <a:p>
            <a:endParaRPr lang="ru-RU" sz="2400" dirty="0"/>
          </a:p>
        </p:txBody>
      </p:sp>
      <p:pic>
        <p:nvPicPr>
          <p:cNvPr id="5" name="Рисунок 4">
            <a:extLst>
              <a:ext uri="{FF2B5EF4-FFF2-40B4-BE49-F238E27FC236}">
                <a16:creationId xmlns:a16="http://schemas.microsoft.com/office/drawing/2014/main" id="{69B9EEFA-11B3-0737-E5B9-65A90E7A3137}"/>
              </a:ext>
            </a:extLst>
          </p:cNvPr>
          <p:cNvPicPr>
            <a:picLocks noChangeAspect="1"/>
          </p:cNvPicPr>
          <p:nvPr/>
        </p:nvPicPr>
        <p:blipFill>
          <a:blip r:embed="rId2"/>
          <a:stretch>
            <a:fillRect/>
          </a:stretch>
        </p:blipFill>
        <p:spPr>
          <a:xfrm>
            <a:off x="4630387" y="2979173"/>
            <a:ext cx="3282207" cy="602239"/>
          </a:xfrm>
          <a:prstGeom prst="rect">
            <a:avLst/>
          </a:prstGeom>
        </p:spPr>
      </p:pic>
      <p:pic>
        <p:nvPicPr>
          <p:cNvPr id="7" name="Рисунок 6">
            <a:extLst>
              <a:ext uri="{FF2B5EF4-FFF2-40B4-BE49-F238E27FC236}">
                <a16:creationId xmlns:a16="http://schemas.microsoft.com/office/drawing/2014/main" id="{2215B376-9ABE-0576-3116-50BF79DDA9F0}"/>
              </a:ext>
            </a:extLst>
          </p:cNvPr>
          <p:cNvPicPr>
            <a:picLocks noChangeAspect="1"/>
          </p:cNvPicPr>
          <p:nvPr/>
        </p:nvPicPr>
        <p:blipFill>
          <a:blip r:embed="rId3"/>
          <a:stretch>
            <a:fillRect/>
          </a:stretch>
        </p:blipFill>
        <p:spPr>
          <a:xfrm>
            <a:off x="4895532" y="4555131"/>
            <a:ext cx="2900194" cy="681613"/>
          </a:xfrm>
          <a:prstGeom prst="rect">
            <a:avLst/>
          </a:prstGeom>
        </p:spPr>
      </p:pic>
      <p:sp>
        <p:nvSpPr>
          <p:cNvPr id="9" name="TextBox 8">
            <a:extLst>
              <a:ext uri="{FF2B5EF4-FFF2-40B4-BE49-F238E27FC236}">
                <a16:creationId xmlns:a16="http://schemas.microsoft.com/office/drawing/2014/main" id="{08021ED3-36C4-6F0B-9BC7-93621F351748}"/>
              </a:ext>
            </a:extLst>
          </p:cNvPr>
          <p:cNvSpPr txBox="1"/>
          <p:nvPr/>
        </p:nvSpPr>
        <p:spPr>
          <a:xfrm>
            <a:off x="1140542" y="5244142"/>
            <a:ext cx="6096000" cy="461665"/>
          </a:xfrm>
          <a:prstGeom prst="rect">
            <a:avLst/>
          </a:prstGeom>
          <a:noFill/>
        </p:spPr>
        <p:txBody>
          <a:bodyPr wrap="square">
            <a:spAutoFit/>
          </a:bodyPr>
          <a:lstStyle/>
          <a:p>
            <a:r>
              <a:rPr lang="ru-RU" sz="2400"/>
              <a:t>Мұнда </a:t>
            </a:r>
            <a:r>
              <a:rPr lang="en-US" sz="2400"/>
              <a:t>R – </a:t>
            </a:r>
            <a:r>
              <a:rPr lang="ru-RU" sz="2400"/>
              <a:t>вариациялар ауқымы </a:t>
            </a:r>
            <a:endParaRPr lang="ru-RU" sz="2400" dirty="0"/>
          </a:p>
        </p:txBody>
      </p:sp>
    </p:spTree>
    <p:extLst>
      <p:ext uri="{BB962C8B-B14F-4D97-AF65-F5344CB8AC3E}">
        <p14:creationId xmlns:p14="http://schemas.microsoft.com/office/powerpoint/2010/main" val="30126233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4182D37-3132-A5E8-E2D8-96A5F3301ECA}"/>
              </a:ext>
            </a:extLst>
          </p:cNvPr>
          <p:cNvSpPr>
            <a:spLocks noGrp="1"/>
          </p:cNvSpPr>
          <p:nvPr>
            <p:ph type="title"/>
          </p:nvPr>
        </p:nvSpPr>
        <p:spPr/>
        <p:txBody>
          <a:bodyPr/>
          <a:lstStyle/>
          <a:p>
            <a:pPr algn="ctr"/>
            <a:r>
              <a:rPr lang="ru-RU"/>
              <a:t>ТАРАЛУДЫҢ ВАРИАЦИЯЛЫҚ ҚАТАРЫ</a:t>
            </a:r>
            <a:endParaRPr lang="ru-RU" dirty="0"/>
          </a:p>
        </p:txBody>
      </p:sp>
      <p:sp>
        <p:nvSpPr>
          <p:cNvPr id="3" name="Объект 2">
            <a:extLst>
              <a:ext uri="{FF2B5EF4-FFF2-40B4-BE49-F238E27FC236}">
                <a16:creationId xmlns:a16="http://schemas.microsoft.com/office/drawing/2014/main" id="{D62F638F-DF76-9985-4321-2DCD417B7D97}"/>
              </a:ext>
            </a:extLst>
          </p:cNvPr>
          <p:cNvSpPr>
            <a:spLocks noGrp="1"/>
          </p:cNvSpPr>
          <p:nvPr>
            <p:ph idx="1"/>
          </p:nvPr>
        </p:nvSpPr>
        <p:spPr>
          <a:xfrm>
            <a:off x="1024128" y="1966845"/>
            <a:ext cx="9720073" cy="4023360"/>
          </a:xfrm>
        </p:spPr>
        <p:txBody>
          <a:bodyPr>
            <a:noAutofit/>
          </a:bodyPr>
          <a:lstStyle/>
          <a:p>
            <a:r>
              <a:rPr lang="ru-RU" sz="2400" b="1"/>
              <a:t>Жинақталған жиілік </a:t>
            </a:r>
            <a:r>
              <a:rPr lang="ru-RU" sz="2400"/>
              <a:t>вариация қатарының жиіліктерін дәйекті түрде қосу арқылы анықталады. </a:t>
            </a:r>
            <a:r>
              <a:rPr lang="ru-RU" sz="2400" b="1"/>
              <a:t>Вариациялық қатарлар көпбұрыш</a:t>
            </a:r>
            <a:r>
              <a:rPr lang="ru-RU" sz="2400"/>
              <a:t> пен </a:t>
            </a:r>
            <a:r>
              <a:rPr lang="ru-RU" sz="2400" b="1"/>
              <a:t>гистограмма </a:t>
            </a:r>
            <a:r>
              <a:rPr lang="ru-RU" sz="2400"/>
              <a:t>арқылы графикалық түрде бейнеленген. Бұл жағдайда белгінің мәндері абсцисса осіне, ал ординат осіне сәйкес жиіліктерге, жиіліктерге немесе жинақталған жиіліктерге қойылады. </a:t>
            </a:r>
            <a:r>
              <a:rPr lang="ru-RU" sz="2400" b="1"/>
              <a:t>Интервалдық вариация қатары</a:t>
            </a:r>
            <a:r>
              <a:rPr lang="ru-RU" sz="2400"/>
              <a:t> графикалық түрде </a:t>
            </a:r>
            <a:r>
              <a:rPr lang="ru-RU" sz="2400" b="1"/>
              <a:t>гистограмма және тарату кумуляторлары</a:t>
            </a:r>
            <a:r>
              <a:rPr lang="ru-RU" sz="2400"/>
              <a:t>. </a:t>
            </a:r>
            <a:r>
              <a:rPr lang="ru-RU" sz="2400" b="1"/>
              <a:t>Гистограмма</a:t>
            </a:r>
            <a:r>
              <a:rPr lang="ru-RU" sz="2400"/>
              <a:t> - бұл аралық үздіксіз вариациялық қатардың биіктігі әр түрлі тікбұрышты төрт бұрышпен салынған көрінісі. Вариациялық қатар бойынша жиіліктер жиынымен тұрғызылған график </a:t>
            </a:r>
            <a:r>
              <a:rPr lang="ru-RU" sz="2400" b="1"/>
              <a:t>кумулята</a:t>
            </a:r>
            <a:r>
              <a:rPr lang="ru-RU" sz="2400"/>
              <a:t> деп аталады. Ол белгінің вариациялық заңдылығының функциясын бейнелейді. Топ өсу ретімен жиілік қосындыларынан құрылған графикті кумулята деп атайды. </a:t>
            </a:r>
            <a:endParaRPr lang="ru-RU" sz="2400" b="1"/>
          </a:p>
        </p:txBody>
      </p:sp>
    </p:spTree>
    <p:extLst>
      <p:ext uri="{BB962C8B-B14F-4D97-AF65-F5344CB8AC3E}">
        <p14:creationId xmlns:p14="http://schemas.microsoft.com/office/powerpoint/2010/main" val="1531065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a:t>ТАРАЛУДЫҢ ВАРИАЦИЯЛЫҚ ҚАТАРЫ</a:t>
            </a:r>
          </a:p>
        </p:txBody>
      </p:sp>
      <p:sp>
        <p:nvSpPr>
          <p:cNvPr id="3" name="Объект 2"/>
          <p:cNvSpPr>
            <a:spLocks noGrp="1"/>
          </p:cNvSpPr>
          <p:nvPr>
            <p:ph idx="1"/>
          </p:nvPr>
        </p:nvSpPr>
        <p:spPr/>
        <p:txBody>
          <a:bodyPr>
            <a:normAutofit fontScale="77500" lnSpcReduction="20000"/>
          </a:bodyPr>
          <a:lstStyle/>
          <a:p>
            <a:r>
              <a:rPr lang="ru-RU"/>
              <a:t>Вариациялық қатардың бейне көрінісін байқау үшін оның графигін тұрғызады. Ол үшін координаттар жүйесі тұрғызылады да, абсцисса өсіне вариация қатарының мәндерін, ал ордината өсіне оларға сәйкес жиілікті (немесе жиілгішті) отырғызады.</a:t>
            </a:r>
          </a:p>
          <a:p>
            <a:r>
              <a:rPr lang="ru-RU"/>
              <a:t>Дискретті вариациялық қатар болса, биіктігі жиілігіне сәйкес келетіндей етіп әр вариациялық дискретті белгіге, яғни абсцисса осіне тік бұрышты сызық жүргізіледі. Осы тікбұрышты сызықтарының төбелерін қосып, көпбұрыш алынады. Оны үлестірімділік кеңісі (полигон распределения) деп атайды да, төбелерді қосқан сызықтарды вариация қисығы немесе вариация жиілігінің үлестірімділік қисығы дейді. Жоғарыда айтқандай, үлестірімділік кеңісі дискретгі және үздіксіз вариациялық қатарға да түргызылуы мүмкін. Кеңістің барлық ординаттарының</a:t>
            </a:r>
          </a:p>
          <a:p>
            <a:r>
              <a:rPr lang="ru-RU"/>
              <a:t>Кез келген гистограмманы кеңіске айналдыруға болады. Ол үшін барлық тікбұрышты төртбұрыштың жоғарғы қабырғаларының ортасын бір сызықпен қосамыз, нәтижесінде кеңіс алынады.</a:t>
            </a:r>
          </a:p>
          <a:p>
            <a:r>
              <a:rPr lang="ru-RU"/>
              <a:t>Вариациялық қатар бойынша жиіліктер жиынымен тұрғызылған график кумулята деп аталады. Ол белгінің вариациялық заңдылығының функциясын бейнелейді. Топ өсу ретімен жиілік қосындыларынан құрылған графикті кумулята деп атайды. Дискретті қатар үшін график тұрғызғанда, бірінші топтың жиілігінен басталып жиіліктер жинала береді де, сол жиынның мәніне сәйкес ординаталар төбелерін түзу сызықпен қоса береміз, нәтижесінде кумулята алынады.</a:t>
            </a:r>
          </a:p>
          <a:p>
            <a:endParaRPr lang="ru-RU"/>
          </a:p>
        </p:txBody>
      </p:sp>
    </p:spTree>
    <p:extLst>
      <p:ext uri="{BB962C8B-B14F-4D97-AF65-F5344CB8AC3E}">
        <p14:creationId xmlns:p14="http://schemas.microsoft.com/office/powerpoint/2010/main" val="25205036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4182D37-3132-A5E8-E2D8-96A5F3301ECA}"/>
              </a:ext>
            </a:extLst>
          </p:cNvPr>
          <p:cNvSpPr>
            <a:spLocks noGrp="1"/>
          </p:cNvSpPr>
          <p:nvPr>
            <p:ph type="title"/>
          </p:nvPr>
        </p:nvSpPr>
        <p:spPr/>
        <p:txBody>
          <a:bodyPr/>
          <a:lstStyle/>
          <a:p>
            <a:pPr algn="ctr"/>
            <a:r>
              <a:rPr lang="ru-RU"/>
              <a:t>ТАРАЛУДЫҢ ВАРИАЦИЯЛЫҚ ҚАТАРЫ</a:t>
            </a:r>
            <a:endParaRPr lang="ru-RU" dirty="0"/>
          </a:p>
        </p:txBody>
      </p:sp>
      <p:sp>
        <p:nvSpPr>
          <p:cNvPr id="3" name="Объект 2">
            <a:extLst>
              <a:ext uri="{FF2B5EF4-FFF2-40B4-BE49-F238E27FC236}">
                <a16:creationId xmlns:a16="http://schemas.microsoft.com/office/drawing/2014/main" id="{D62F638F-DF76-9985-4321-2DCD417B7D97}"/>
              </a:ext>
            </a:extLst>
          </p:cNvPr>
          <p:cNvSpPr>
            <a:spLocks noGrp="1"/>
          </p:cNvSpPr>
          <p:nvPr>
            <p:ph idx="1"/>
          </p:nvPr>
        </p:nvSpPr>
        <p:spPr>
          <a:xfrm>
            <a:off x="1024128" y="1966845"/>
            <a:ext cx="9720073" cy="4023360"/>
          </a:xfrm>
        </p:spPr>
        <p:txBody>
          <a:bodyPr>
            <a:noAutofit/>
          </a:bodyPr>
          <a:lstStyle/>
          <a:p>
            <a:r>
              <a:rPr lang="ru-RU" sz="2400"/>
              <a:t>Вариациялық қатардың сандық сипаттамаларына: </a:t>
            </a:r>
          </a:p>
          <a:p>
            <a:r>
              <a:rPr lang="ru-RU" sz="2400"/>
              <a:t>- </a:t>
            </a:r>
            <a:r>
              <a:rPr lang="ru-RU" sz="2400" b="1"/>
              <a:t>позиция сипаттамалары</a:t>
            </a:r>
            <a:r>
              <a:rPr lang="ru-RU" sz="2400"/>
              <a:t> (орташа арифметикалық, режим, медиана) ;</a:t>
            </a:r>
          </a:p>
          <a:p>
            <a:r>
              <a:rPr lang="ru-RU" sz="2400"/>
              <a:t>- </a:t>
            </a:r>
            <a:r>
              <a:rPr lang="ru-RU" sz="2400" b="1"/>
              <a:t>шашырау сипаттамалары </a:t>
            </a:r>
            <a:r>
              <a:rPr lang="ru-RU" sz="2400"/>
              <a:t>(дисперсия, орташа квадраттық ауытқу, вариация коэффициенті); </a:t>
            </a:r>
          </a:p>
          <a:p>
            <a:r>
              <a:rPr lang="ru-RU" sz="2400"/>
              <a:t>- </a:t>
            </a:r>
            <a:r>
              <a:rPr lang="ru-RU" sz="2400" b="1"/>
              <a:t>көлбеу өлшемінің сипаттамалары </a:t>
            </a:r>
            <a:r>
              <a:rPr lang="ru-RU" sz="2400"/>
              <a:t>(асимметрия коэффициенті) және</a:t>
            </a:r>
          </a:p>
          <a:p>
            <a:r>
              <a:rPr lang="ru-RU" sz="2400"/>
              <a:t>-  </a:t>
            </a:r>
            <a:r>
              <a:rPr lang="ru-RU" sz="2400" b="1"/>
              <a:t>таралу аралықтары </a:t>
            </a:r>
            <a:r>
              <a:rPr lang="ru-RU" sz="2400"/>
              <a:t>(шектен шығу) </a:t>
            </a:r>
            <a:endParaRPr lang="ru-RU" sz="2400" dirty="0"/>
          </a:p>
        </p:txBody>
      </p:sp>
    </p:spTree>
    <p:extLst>
      <p:ext uri="{BB962C8B-B14F-4D97-AF65-F5344CB8AC3E}">
        <p14:creationId xmlns:p14="http://schemas.microsoft.com/office/powerpoint/2010/main" val="2502208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4182D37-3132-A5E8-E2D8-96A5F3301ECA}"/>
              </a:ext>
            </a:extLst>
          </p:cNvPr>
          <p:cNvSpPr>
            <a:spLocks noGrp="1"/>
          </p:cNvSpPr>
          <p:nvPr>
            <p:ph type="title"/>
          </p:nvPr>
        </p:nvSpPr>
        <p:spPr/>
        <p:txBody>
          <a:bodyPr/>
          <a:lstStyle/>
          <a:p>
            <a:pPr algn="ctr"/>
            <a:r>
              <a:rPr lang="ru-RU"/>
              <a:t>ТАРАЛУДЫҢ ВАРИАЦИЯЛЫҚ ҚАТАРЫ</a:t>
            </a:r>
            <a:endParaRPr lang="ru-RU" dirty="0"/>
          </a:p>
        </p:txBody>
      </p:sp>
      <p:sp>
        <p:nvSpPr>
          <p:cNvPr id="3" name="Объект 2">
            <a:extLst>
              <a:ext uri="{FF2B5EF4-FFF2-40B4-BE49-F238E27FC236}">
                <a16:creationId xmlns:a16="http://schemas.microsoft.com/office/drawing/2014/main" id="{D62F638F-DF76-9985-4321-2DCD417B7D97}"/>
              </a:ext>
            </a:extLst>
          </p:cNvPr>
          <p:cNvSpPr>
            <a:spLocks noGrp="1"/>
          </p:cNvSpPr>
          <p:nvPr>
            <p:ph idx="1"/>
          </p:nvPr>
        </p:nvSpPr>
        <p:spPr>
          <a:xfrm>
            <a:off x="1024128" y="1966845"/>
            <a:ext cx="9720073" cy="4023360"/>
          </a:xfrm>
        </p:spPr>
        <p:txBody>
          <a:bodyPr>
            <a:noAutofit/>
          </a:bodyPr>
          <a:lstStyle/>
          <a:p>
            <a:pPr algn="just"/>
            <a:r>
              <a:rPr lang="ru-RU" sz="2400"/>
              <a:t>Көбейтінділер қосындысының жиіліктердегі нұсқа жиіліктердің қосындысына қатынасы дискретті вариация қатарының </a:t>
            </a:r>
            <a:r>
              <a:rPr lang="ru-RU" sz="2400" b="1"/>
              <a:t>арифметикалық ортасы</a:t>
            </a:r>
            <a:r>
              <a:rPr lang="ru-RU" sz="2400"/>
              <a:t> ( 𝑋 ) деп аталады: </a:t>
            </a:r>
          </a:p>
          <a:p>
            <a:pPr algn="just"/>
            <a:endParaRPr lang="ru-RU" sz="2400"/>
          </a:p>
          <a:p>
            <a:pPr algn="just"/>
            <a:endParaRPr lang="ru-RU" sz="2400" dirty="0"/>
          </a:p>
          <a:p>
            <a:pPr algn="just"/>
            <a:r>
              <a:rPr lang="ru-RU" sz="2400"/>
              <a:t>Мұнда 𝑥𝑖 – нұсқа мәні; </a:t>
            </a:r>
            <a:r>
              <a:rPr lang="ru-RU" sz="2400" dirty="0"/>
              <a:t>𝑛𝑖 </a:t>
            </a:r>
            <a:r>
              <a:rPr lang="ru-RU" sz="2400"/>
              <a:t>– жиілік. </a:t>
            </a:r>
            <a:endParaRPr lang="ru-RU" sz="2400" dirty="0"/>
          </a:p>
        </p:txBody>
      </p:sp>
      <p:pic>
        <p:nvPicPr>
          <p:cNvPr id="5" name="Рисунок 4">
            <a:extLst>
              <a:ext uri="{FF2B5EF4-FFF2-40B4-BE49-F238E27FC236}">
                <a16:creationId xmlns:a16="http://schemas.microsoft.com/office/drawing/2014/main" id="{0EF1311D-25D7-6DF7-FF14-B5EBFF6C1C99}"/>
              </a:ext>
            </a:extLst>
          </p:cNvPr>
          <p:cNvPicPr>
            <a:picLocks noChangeAspect="1"/>
          </p:cNvPicPr>
          <p:nvPr/>
        </p:nvPicPr>
        <p:blipFill>
          <a:blip r:embed="rId2"/>
          <a:stretch>
            <a:fillRect/>
          </a:stretch>
        </p:blipFill>
        <p:spPr>
          <a:xfrm>
            <a:off x="3885751" y="3039566"/>
            <a:ext cx="4343242" cy="1019870"/>
          </a:xfrm>
          <a:prstGeom prst="rect">
            <a:avLst/>
          </a:prstGeom>
        </p:spPr>
      </p:pic>
    </p:spTree>
    <p:extLst>
      <p:ext uri="{BB962C8B-B14F-4D97-AF65-F5344CB8AC3E}">
        <p14:creationId xmlns:p14="http://schemas.microsoft.com/office/powerpoint/2010/main" val="21171204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4182D37-3132-A5E8-E2D8-96A5F3301ECA}"/>
              </a:ext>
            </a:extLst>
          </p:cNvPr>
          <p:cNvSpPr>
            <a:spLocks noGrp="1"/>
          </p:cNvSpPr>
          <p:nvPr>
            <p:ph type="title"/>
          </p:nvPr>
        </p:nvSpPr>
        <p:spPr/>
        <p:txBody>
          <a:bodyPr/>
          <a:lstStyle/>
          <a:p>
            <a:pPr algn="ctr"/>
            <a:r>
              <a:rPr lang="ru-RU"/>
              <a:t>ТАРАЛУДЫҢ ВАРИАЦИЯЛЫҚ ҚАТАРЫ</a:t>
            </a:r>
            <a:endParaRPr lang="ru-RU" dirty="0"/>
          </a:p>
        </p:txBody>
      </p:sp>
      <p:sp>
        <p:nvSpPr>
          <p:cNvPr id="3" name="Объект 2">
            <a:extLst>
              <a:ext uri="{FF2B5EF4-FFF2-40B4-BE49-F238E27FC236}">
                <a16:creationId xmlns:a16="http://schemas.microsoft.com/office/drawing/2014/main" id="{D62F638F-DF76-9985-4321-2DCD417B7D97}"/>
              </a:ext>
            </a:extLst>
          </p:cNvPr>
          <p:cNvSpPr>
            <a:spLocks noGrp="1"/>
          </p:cNvSpPr>
          <p:nvPr>
            <p:ph idx="1"/>
          </p:nvPr>
        </p:nvSpPr>
        <p:spPr>
          <a:xfrm>
            <a:off x="1024128" y="1966845"/>
            <a:ext cx="9720073" cy="4023360"/>
          </a:xfrm>
        </p:spPr>
        <p:txBody>
          <a:bodyPr>
            <a:noAutofit/>
          </a:bodyPr>
          <a:lstStyle/>
          <a:p>
            <a:pPr algn="just"/>
            <a:r>
              <a:rPr lang="ru-RU" sz="2400"/>
              <a:t>Дискретті вариация қатары зерттелетін популяцияда жиі кездесетін және ең жоғары жиілікке ие белгінің мәні </a:t>
            </a:r>
            <a:r>
              <a:rPr lang="ru-RU" sz="2400" b="1"/>
              <a:t>Мода</a:t>
            </a:r>
            <a:r>
              <a:rPr lang="ru-RU" sz="2400"/>
              <a:t> (𝑀𝑜) деп аталады.</a:t>
            </a:r>
          </a:p>
          <a:p>
            <a:pPr algn="just"/>
            <a:r>
              <a:rPr lang="ru-RU" sz="2400"/>
              <a:t>Дискретті вариация қатары вариация қатарының ортасында орналасқан және қатарды екіге бөлетін белгінің мәні </a:t>
            </a:r>
            <a:r>
              <a:rPr lang="ru-RU" sz="2400" b="1"/>
              <a:t>Медиана </a:t>
            </a:r>
            <a:r>
              <a:rPr lang="ru-RU" sz="2400"/>
              <a:t>(</a:t>
            </a:r>
            <a:r>
              <a:rPr lang="en-US" sz="2400"/>
              <a:t>Me) </a:t>
            </a:r>
            <a:r>
              <a:rPr lang="ru-RU" sz="2400"/>
              <a:t> деп аталады, ал жиынтық бірліктерінің жартысы медианадан аз, ал жартысы үлкен белгінің мәндеріне ие . Егер дискретті вариация қатарында рейтингтік жиынтықта 2</a:t>
            </a:r>
            <a:r>
              <a:rPr lang="en-US" sz="2400"/>
              <a:t>n </a:t>
            </a:r>
            <a:r>
              <a:rPr lang="ru-RU" sz="2400"/>
              <a:t>мүшесі болса:𝑥</a:t>
            </a:r>
            <a:r>
              <a:rPr lang="ru-RU" sz="2400" dirty="0"/>
              <a:t>1, 𝑥2, … , 𝑥𝑛, 𝑥𝑛+1, … , 𝑥2𝑛</a:t>
            </a:r>
            <a:r>
              <a:rPr lang="ru-RU" sz="2400"/>
              <a:t>, онда медиана ортадағы екі нұсқаның қосындысының жартысы болады</a:t>
            </a:r>
            <a:endParaRPr lang="ru-RU" sz="2400" dirty="0"/>
          </a:p>
        </p:txBody>
      </p:sp>
      <p:pic>
        <p:nvPicPr>
          <p:cNvPr id="6" name="Рисунок 5">
            <a:extLst>
              <a:ext uri="{FF2B5EF4-FFF2-40B4-BE49-F238E27FC236}">
                <a16:creationId xmlns:a16="http://schemas.microsoft.com/office/drawing/2014/main" id="{BDEDBD0F-7478-02A0-8183-CDA7867F6C13}"/>
              </a:ext>
            </a:extLst>
          </p:cNvPr>
          <p:cNvPicPr>
            <a:picLocks noChangeAspect="1"/>
          </p:cNvPicPr>
          <p:nvPr/>
        </p:nvPicPr>
        <p:blipFill>
          <a:blip r:embed="rId2"/>
          <a:stretch>
            <a:fillRect/>
          </a:stretch>
        </p:blipFill>
        <p:spPr>
          <a:xfrm>
            <a:off x="4922628" y="4921452"/>
            <a:ext cx="2119291" cy="855676"/>
          </a:xfrm>
          <a:prstGeom prst="rect">
            <a:avLst/>
          </a:prstGeom>
        </p:spPr>
      </p:pic>
    </p:spTree>
    <p:extLst>
      <p:ext uri="{BB962C8B-B14F-4D97-AF65-F5344CB8AC3E}">
        <p14:creationId xmlns:p14="http://schemas.microsoft.com/office/powerpoint/2010/main" val="19114647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4182D37-3132-A5E8-E2D8-96A5F3301ECA}"/>
              </a:ext>
            </a:extLst>
          </p:cNvPr>
          <p:cNvSpPr>
            <a:spLocks noGrp="1"/>
          </p:cNvSpPr>
          <p:nvPr>
            <p:ph type="title"/>
          </p:nvPr>
        </p:nvSpPr>
        <p:spPr/>
        <p:txBody>
          <a:bodyPr/>
          <a:lstStyle/>
          <a:p>
            <a:pPr algn="ctr"/>
            <a:r>
              <a:rPr lang="ru-RU"/>
              <a:t>ТАРАЛУДЫҢ ВАРИАЦИЯЛЫҚ ҚАТАРЫ</a:t>
            </a:r>
            <a:endParaRPr lang="ru-RU" dirty="0"/>
          </a:p>
        </p:txBody>
      </p:sp>
      <p:sp>
        <p:nvSpPr>
          <p:cNvPr id="8" name="TextBox 7">
            <a:extLst>
              <a:ext uri="{FF2B5EF4-FFF2-40B4-BE49-F238E27FC236}">
                <a16:creationId xmlns:a16="http://schemas.microsoft.com/office/drawing/2014/main" id="{AB48ECD7-F650-2B8D-0AB7-3620DBC01C69}"/>
              </a:ext>
            </a:extLst>
          </p:cNvPr>
          <p:cNvSpPr txBox="1"/>
          <p:nvPr/>
        </p:nvSpPr>
        <p:spPr>
          <a:xfrm>
            <a:off x="1024128" y="2422674"/>
            <a:ext cx="10037162" cy="1569660"/>
          </a:xfrm>
          <a:prstGeom prst="rect">
            <a:avLst/>
          </a:prstGeom>
          <a:noFill/>
        </p:spPr>
        <p:txBody>
          <a:bodyPr wrap="square">
            <a:spAutoFit/>
          </a:bodyPr>
          <a:lstStyle/>
          <a:p>
            <a:r>
              <a:rPr lang="ru-RU" sz="2400"/>
              <a:t>Егер дискретті вариация қатарында рейтингтік жиынтықта 2</a:t>
            </a:r>
            <a:r>
              <a:rPr lang="en-US" sz="2400"/>
              <a:t>n</a:t>
            </a:r>
            <a:r>
              <a:rPr lang="kk-KZ" sz="2400"/>
              <a:t>+1</a:t>
            </a:r>
            <a:r>
              <a:rPr lang="en-US" sz="2400"/>
              <a:t> </a:t>
            </a:r>
            <a:r>
              <a:rPr lang="ru-RU" sz="2400"/>
              <a:t>мүшесі болса:𝑥1, 𝑥2, … , 𝑥𝑛, 𝑥𝑛+1, … , 𝑥2𝑛, 𝑥2𝑛+1  онда осы қатардың жиынтық жиілігінің қосындысына бірлікті қосып, алынған санды екіге бөлеміз</a:t>
            </a:r>
          </a:p>
          <a:p>
            <a:endParaRPr lang="ru-RU" sz="2400"/>
          </a:p>
        </p:txBody>
      </p:sp>
      <p:pic>
        <p:nvPicPr>
          <p:cNvPr id="10" name="Рисунок 9">
            <a:extLst>
              <a:ext uri="{FF2B5EF4-FFF2-40B4-BE49-F238E27FC236}">
                <a16:creationId xmlns:a16="http://schemas.microsoft.com/office/drawing/2014/main" id="{056B0A14-63E8-F127-773F-A70CEBCA3A22}"/>
              </a:ext>
            </a:extLst>
          </p:cNvPr>
          <p:cNvPicPr>
            <a:picLocks noChangeAspect="1"/>
          </p:cNvPicPr>
          <p:nvPr/>
        </p:nvPicPr>
        <p:blipFill>
          <a:blip r:embed="rId2"/>
          <a:stretch>
            <a:fillRect/>
          </a:stretch>
        </p:blipFill>
        <p:spPr>
          <a:xfrm>
            <a:off x="4522109" y="3992334"/>
            <a:ext cx="2117745" cy="792353"/>
          </a:xfrm>
          <a:prstGeom prst="rect">
            <a:avLst/>
          </a:prstGeom>
        </p:spPr>
      </p:pic>
    </p:spTree>
    <p:extLst>
      <p:ext uri="{BB962C8B-B14F-4D97-AF65-F5344CB8AC3E}">
        <p14:creationId xmlns:p14="http://schemas.microsoft.com/office/powerpoint/2010/main" val="32374882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4182D37-3132-A5E8-E2D8-96A5F3301ECA}"/>
              </a:ext>
            </a:extLst>
          </p:cNvPr>
          <p:cNvSpPr>
            <a:spLocks noGrp="1"/>
          </p:cNvSpPr>
          <p:nvPr>
            <p:ph type="title"/>
          </p:nvPr>
        </p:nvSpPr>
        <p:spPr/>
        <p:txBody>
          <a:bodyPr/>
          <a:lstStyle/>
          <a:p>
            <a:pPr algn="ctr"/>
            <a:r>
              <a:rPr lang="ru-RU"/>
              <a:t>ТАРАЛУДЫҢ ВАРИАЦИЯЛЫҚ ҚАТАРЫ</a:t>
            </a:r>
            <a:endParaRPr lang="ru-RU" dirty="0"/>
          </a:p>
        </p:txBody>
      </p:sp>
      <p:sp>
        <p:nvSpPr>
          <p:cNvPr id="3" name="Объект 2">
            <a:extLst>
              <a:ext uri="{FF2B5EF4-FFF2-40B4-BE49-F238E27FC236}">
                <a16:creationId xmlns:a16="http://schemas.microsoft.com/office/drawing/2014/main" id="{D62F638F-DF76-9985-4321-2DCD417B7D97}"/>
              </a:ext>
            </a:extLst>
          </p:cNvPr>
          <p:cNvSpPr>
            <a:spLocks noGrp="1"/>
          </p:cNvSpPr>
          <p:nvPr>
            <p:ph idx="1"/>
          </p:nvPr>
        </p:nvSpPr>
        <p:spPr>
          <a:xfrm>
            <a:off x="1024128" y="1966845"/>
            <a:ext cx="9720073" cy="4023360"/>
          </a:xfrm>
        </p:spPr>
        <p:txBody>
          <a:bodyPr>
            <a:noAutofit/>
          </a:bodyPr>
          <a:lstStyle/>
          <a:p>
            <a:pPr algn="just"/>
            <a:r>
              <a:rPr lang="ru-RU" sz="2400"/>
              <a:t>Интервалдық вариациялық қатарларды тең интервалдармен сипаттау кезінде режим және медиана көрсеткіштері қолданылады:</a:t>
            </a:r>
          </a:p>
          <a:p>
            <a:pPr algn="just"/>
            <a:r>
              <a:rPr lang="ru-RU" sz="2400"/>
              <a:t>а</a:t>
            </a:r>
            <a:r>
              <a:rPr lang="ru-RU" sz="2400" dirty="0"/>
              <a:t>) </a:t>
            </a:r>
            <a:r>
              <a:rPr lang="ru-RU" sz="2400"/>
              <a:t>медиана келесі формуламен анықталады: </a:t>
            </a:r>
            <a:endParaRPr lang="ru-RU" sz="2400" dirty="0"/>
          </a:p>
          <a:p>
            <a:pPr algn="just"/>
            <a:endParaRPr lang="ru-RU" sz="2400" dirty="0"/>
          </a:p>
          <a:p>
            <a:pPr algn="just"/>
            <a:endParaRPr lang="ru-RU" sz="2400" dirty="0"/>
          </a:p>
          <a:p>
            <a:pPr algn="just"/>
            <a:r>
              <a:rPr lang="ru-RU" sz="2400"/>
              <a:t>мұнда </a:t>
            </a:r>
            <a:r>
              <a:rPr lang="ru-RU" sz="2400" dirty="0"/>
              <a:t>𝑥М𝑒 </a:t>
            </a:r>
            <a:r>
              <a:rPr lang="ru-RU" sz="2400"/>
              <a:t>– медианалық аралықтың төменгі шекарасы; </a:t>
            </a:r>
            <a:r>
              <a:rPr lang="ru-RU" sz="2400" dirty="0"/>
              <a:t>ℎ </a:t>
            </a:r>
            <a:r>
              <a:rPr lang="ru-RU" sz="2400"/>
              <a:t>– медианалық аралықтың ұзындығы; </a:t>
            </a:r>
            <a:r>
              <a:rPr lang="ru-RU" sz="2400" dirty="0"/>
              <a:t>𝑛 </a:t>
            </a:r>
            <a:r>
              <a:rPr lang="ru-RU" sz="2400"/>
              <a:t>– жиынтық көлемі; </a:t>
            </a:r>
            <a:endParaRPr lang="ru-RU" sz="2400" dirty="0"/>
          </a:p>
          <a:p>
            <a:pPr algn="just"/>
            <a:r>
              <a:rPr lang="ru-RU" sz="2400" dirty="0"/>
              <a:t>𝑆𝑀𝑒−1 </a:t>
            </a:r>
            <a:r>
              <a:rPr lang="ru-RU" sz="2400"/>
              <a:t>– медианалық интервалға дейінгі аралықтың жинақталған жиілігі; </a:t>
            </a:r>
            <a:r>
              <a:rPr lang="ru-RU" sz="2400" dirty="0"/>
              <a:t>𝑛𝑀𝑒 </a:t>
            </a:r>
            <a:r>
              <a:rPr lang="ru-RU" sz="2400"/>
              <a:t>– медианалық аралықтың жиілігі.</a:t>
            </a:r>
            <a:endParaRPr lang="ru-RU" sz="2400" dirty="0"/>
          </a:p>
        </p:txBody>
      </p:sp>
      <p:pic>
        <p:nvPicPr>
          <p:cNvPr id="6" name="Рисунок 5">
            <a:extLst>
              <a:ext uri="{FF2B5EF4-FFF2-40B4-BE49-F238E27FC236}">
                <a16:creationId xmlns:a16="http://schemas.microsoft.com/office/drawing/2014/main" id="{150340C2-FCFE-02ED-B6C4-8C61754E476A}"/>
              </a:ext>
            </a:extLst>
          </p:cNvPr>
          <p:cNvPicPr>
            <a:picLocks noChangeAspect="1"/>
          </p:cNvPicPr>
          <p:nvPr/>
        </p:nvPicPr>
        <p:blipFill>
          <a:blip r:embed="rId2"/>
          <a:stretch>
            <a:fillRect/>
          </a:stretch>
        </p:blipFill>
        <p:spPr>
          <a:xfrm>
            <a:off x="4679808" y="3192386"/>
            <a:ext cx="3654861" cy="907665"/>
          </a:xfrm>
          <a:prstGeom prst="rect">
            <a:avLst/>
          </a:prstGeom>
        </p:spPr>
      </p:pic>
    </p:spTree>
    <p:extLst>
      <p:ext uri="{BB962C8B-B14F-4D97-AF65-F5344CB8AC3E}">
        <p14:creationId xmlns:p14="http://schemas.microsoft.com/office/powerpoint/2010/main" val="32361829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4182D37-3132-A5E8-E2D8-96A5F3301ECA}"/>
              </a:ext>
            </a:extLst>
          </p:cNvPr>
          <p:cNvSpPr>
            <a:spLocks noGrp="1"/>
          </p:cNvSpPr>
          <p:nvPr>
            <p:ph type="title"/>
          </p:nvPr>
        </p:nvSpPr>
        <p:spPr/>
        <p:txBody>
          <a:bodyPr/>
          <a:lstStyle/>
          <a:p>
            <a:pPr algn="ctr"/>
            <a:r>
              <a:rPr lang="ru-RU"/>
              <a:t>ТАРАЛУДЫҢ ВАРИАЦИЯЛЫҚ ҚАТАРЫ</a:t>
            </a:r>
            <a:endParaRPr lang="ru-RU" dirty="0"/>
          </a:p>
        </p:txBody>
      </p:sp>
      <p:sp>
        <p:nvSpPr>
          <p:cNvPr id="3" name="Объект 2">
            <a:extLst>
              <a:ext uri="{FF2B5EF4-FFF2-40B4-BE49-F238E27FC236}">
                <a16:creationId xmlns:a16="http://schemas.microsoft.com/office/drawing/2014/main" id="{D62F638F-DF76-9985-4321-2DCD417B7D97}"/>
              </a:ext>
            </a:extLst>
          </p:cNvPr>
          <p:cNvSpPr>
            <a:spLocks noGrp="1"/>
          </p:cNvSpPr>
          <p:nvPr>
            <p:ph idx="1"/>
          </p:nvPr>
        </p:nvSpPr>
        <p:spPr>
          <a:xfrm>
            <a:off x="1024128" y="1966845"/>
            <a:ext cx="9720073" cy="4023360"/>
          </a:xfrm>
        </p:spPr>
        <p:txBody>
          <a:bodyPr>
            <a:noAutofit/>
          </a:bodyPr>
          <a:lstStyle/>
          <a:p>
            <a:pPr algn="just"/>
            <a:r>
              <a:rPr lang="ru-RU" sz="2400" dirty="0"/>
              <a:t>б) мода:</a:t>
            </a:r>
          </a:p>
          <a:p>
            <a:pPr algn="just"/>
            <a:endParaRPr lang="ru-RU" sz="2000" dirty="0"/>
          </a:p>
          <a:p>
            <a:pPr algn="just"/>
            <a:endParaRPr lang="ru-RU" sz="2000" dirty="0"/>
          </a:p>
          <a:p>
            <a:pPr algn="just"/>
            <a:r>
              <a:rPr lang="ru-RU" sz="2400"/>
              <a:t>Мұнда хМо – модалық аралықтың төменгі шекарасы; </a:t>
            </a:r>
            <a:endParaRPr lang="ru-RU" sz="2400" dirty="0"/>
          </a:p>
          <a:p>
            <a:pPr algn="just"/>
            <a:r>
              <a:rPr lang="ru-RU" sz="2400" dirty="0"/>
              <a:t>h </a:t>
            </a:r>
            <a:r>
              <a:rPr lang="ru-RU" sz="2400"/>
              <a:t>– модалық аралықтың ұзындығы; </a:t>
            </a:r>
            <a:endParaRPr lang="ru-RU" sz="2400" dirty="0"/>
          </a:p>
          <a:p>
            <a:pPr algn="just"/>
            <a:r>
              <a:rPr lang="ru-RU" sz="2400" dirty="0" err="1"/>
              <a:t>nМо</a:t>
            </a:r>
            <a:r>
              <a:rPr lang="ru-RU" sz="2400" dirty="0"/>
              <a:t> </a:t>
            </a:r>
            <a:r>
              <a:rPr lang="ru-RU" sz="2400"/>
              <a:t>– модалық аралықтың жиілігі; </a:t>
            </a:r>
            <a:endParaRPr lang="ru-RU" sz="2400" dirty="0"/>
          </a:p>
          <a:p>
            <a:pPr algn="just"/>
            <a:r>
              <a:rPr lang="ru-RU" sz="2400" dirty="0" err="1"/>
              <a:t>nМо</a:t>
            </a:r>
            <a:r>
              <a:rPr lang="ru-RU" sz="2400" dirty="0"/>
              <a:t> -1 </a:t>
            </a:r>
            <a:r>
              <a:rPr lang="ru-RU" sz="2400"/>
              <a:t>– модалық аралықтың алдындағы аралықтың жиілігі; </a:t>
            </a:r>
            <a:r>
              <a:rPr lang="ru-RU" sz="2400" dirty="0"/>
              <a:t>nМо+1 </a:t>
            </a:r>
            <a:r>
              <a:rPr lang="ru-RU" sz="2400"/>
              <a:t>– модалық аралықтан кейінгі аралық жиілігі.</a:t>
            </a:r>
            <a:endParaRPr lang="ru-RU" sz="2400" dirty="0"/>
          </a:p>
          <a:p>
            <a:pPr algn="just"/>
            <a:endParaRPr lang="ru-RU" sz="2400" dirty="0"/>
          </a:p>
        </p:txBody>
      </p:sp>
      <p:pic>
        <p:nvPicPr>
          <p:cNvPr id="5" name="Рисунок 4">
            <a:extLst>
              <a:ext uri="{FF2B5EF4-FFF2-40B4-BE49-F238E27FC236}">
                <a16:creationId xmlns:a16="http://schemas.microsoft.com/office/drawing/2014/main" id="{A2A9C428-0539-527B-E994-2F5592A06040}"/>
              </a:ext>
            </a:extLst>
          </p:cNvPr>
          <p:cNvPicPr>
            <a:picLocks noChangeAspect="1"/>
          </p:cNvPicPr>
          <p:nvPr/>
        </p:nvPicPr>
        <p:blipFill>
          <a:blip r:embed="rId2"/>
          <a:stretch>
            <a:fillRect/>
          </a:stretch>
        </p:blipFill>
        <p:spPr>
          <a:xfrm>
            <a:off x="1988569" y="2323572"/>
            <a:ext cx="6103379" cy="871912"/>
          </a:xfrm>
          <a:prstGeom prst="rect">
            <a:avLst/>
          </a:prstGeom>
        </p:spPr>
      </p:pic>
    </p:spTree>
    <p:extLst>
      <p:ext uri="{BB962C8B-B14F-4D97-AF65-F5344CB8AC3E}">
        <p14:creationId xmlns:p14="http://schemas.microsoft.com/office/powerpoint/2010/main" val="2472569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4182D37-3132-A5E8-E2D8-96A5F3301ECA}"/>
              </a:ext>
            </a:extLst>
          </p:cNvPr>
          <p:cNvSpPr>
            <a:spLocks noGrp="1"/>
          </p:cNvSpPr>
          <p:nvPr>
            <p:ph type="title"/>
          </p:nvPr>
        </p:nvSpPr>
        <p:spPr/>
        <p:txBody>
          <a:bodyPr/>
          <a:lstStyle/>
          <a:p>
            <a:pPr algn="ctr"/>
            <a:r>
              <a:rPr lang="ru-RU"/>
              <a:t>ТАРАЛУДЫҢ ВАРИАЦИЯЛЫҚ ҚАТАРЫ</a:t>
            </a:r>
            <a:endParaRPr lang="ru-RU" dirty="0"/>
          </a:p>
        </p:txBody>
      </p:sp>
      <p:sp>
        <p:nvSpPr>
          <p:cNvPr id="3" name="Объект 2">
            <a:extLst>
              <a:ext uri="{FF2B5EF4-FFF2-40B4-BE49-F238E27FC236}">
                <a16:creationId xmlns:a16="http://schemas.microsoft.com/office/drawing/2014/main" id="{D62F638F-DF76-9985-4321-2DCD417B7D97}"/>
              </a:ext>
            </a:extLst>
          </p:cNvPr>
          <p:cNvSpPr>
            <a:spLocks noGrp="1"/>
          </p:cNvSpPr>
          <p:nvPr>
            <p:ph idx="1"/>
          </p:nvPr>
        </p:nvSpPr>
        <p:spPr>
          <a:xfrm>
            <a:off x="1024128" y="1966845"/>
            <a:ext cx="9720073" cy="4023360"/>
          </a:xfrm>
        </p:spPr>
        <p:txBody>
          <a:bodyPr>
            <a:noAutofit/>
          </a:bodyPr>
          <a:lstStyle/>
          <a:p>
            <a:pPr algn="just"/>
            <a:r>
              <a:rPr lang="ru-RU" sz="2400"/>
              <a:t>Белгінің өзгергіштік дәрежесін зерттеу үшін келесі вариация көрсеткіштері қолданылады:</a:t>
            </a:r>
          </a:p>
          <a:p>
            <a:pPr algn="just"/>
            <a:r>
              <a:rPr lang="ru-RU" sz="2400"/>
              <a:t>- </a:t>
            </a:r>
            <a:r>
              <a:rPr lang="ru-RU" sz="2400" b="1"/>
              <a:t>вариациялар ауқымы</a:t>
            </a:r>
            <a:r>
              <a:rPr lang="ru-RU" sz="2400"/>
              <a:t>(R</a:t>
            </a:r>
            <a:r>
              <a:rPr lang="ru-RU" sz="2400" dirty="0"/>
              <a:t>= </a:t>
            </a:r>
            <a:r>
              <a:rPr lang="ru-RU" sz="2400" dirty="0" err="1"/>
              <a:t>xmax</a:t>
            </a:r>
            <a:r>
              <a:rPr lang="ru-RU" sz="2400" dirty="0"/>
              <a:t> – </a:t>
            </a:r>
            <a:r>
              <a:rPr lang="ru-RU" sz="2400" dirty="0" err="1"/>
              <a:t>xmin</a:t>
            </a:r>
            <a:r>
              <a:rPr lang="ru-RU" sz="2400" dirty="0"/>
              <a:t> );</a:t>
            </a:r>
          </a:p>
          <a:p>
            <a:pPr algn="just"/>
            <a:r>
              <a:rPr lang="ru-RU" sz="2400" dirty="0"/>
              <a:t>- </a:t>
            </a:r>
            <a:r>
              <a:rPr lang="ru-RU" sz="2400" b="1" dirty="0"/>
              <a:t>дисперсия</a:t>
            </a:r>
            <a:r>
              <a:rPr lang="ru-RU" sz="2400" dirty="0"/>
              <a:t>; </a:t>
            </a:r>
          </a:p>
          <a:p>
            <a:pPr algn="just"/>
            <a:r>
              <a:rPr lang="ru-RU" sz="2400"/>
              <a:t>- </a:t>
            </a:r>
            <a:r>
              <a:rPr lang="ru-RU" sz="2400" b="1"/>
              <a:t>орташа квадраттық ауытқу</a:t>
            </a:r>
            <a:r>
              <a:rPr lang="ru-RU" sz="2400"/>
              <a:t>;</a:t>
            </a:r>
            <a:endParaRPr lang="ru-RU" sz="2400" dirty="0"/>
          </a:p>
          <a:p>
            <a:pPr algn="just"/>
            <a:r>
              <a:rPr lang="ru-RU" sz="2400"/>
              <a:t>- </a:t>
            </a:r>
            <a:r>
              <a:rPr lang="ru-RU" sz="2400" b="1"/>
              <a:t>сызықтық(стандартты) ауытқу</a:t>
            </a:r>
            <a:r>
              <a:rPr lang="ru-RU" sz="2400"/>
              <a:t>;</a:t>
            </a:r>
            <a:endParaRPr lang="ru-RU" sz="2400" dirty="0"/>
          </a:p>
          <a:p>
            <a:pPr algn="just"/>
            <a:r>
              <a:rPr lang="ru-RU" sz="2400"/>
              <a:t>- </a:t>
            </a:r>
            <a:r>
              <a:rPr lang="ru-RU" sz="2400" b="1"/>
              <a:t>вариация коффициенті</a:t>
            </a:r>
            <a:r>
              <a:rPr lang="ru-RU" sz="2400"/>
              <a:t>.</a:t>
            </a:r>
            <a:endParaRPr lang="ru-RU" sz="2400" dirty="0"/>
          </a:p>
        </p:txBody>
      </p:sp>
    </p:spTree>
    <p:extLst>
      <p:ext uri="{BB962C8B-B14F-4D97-AF65-F5344CB8AC3E}">
        <p14:creationId xmlns:p14="http://schemas.microsoft.com/office/powerpoint/2010/main" val="33470660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4182D37-3132-A5E8-E2D8-96A5F3301ECA}"/>
              </a:ext>
            </a:extLst>
          </p:cNvPr>
          <p:cNvSpPr>
            <a:spLocks noGrp="1"/>
          </p:cNvSpPr>
          <p:nvPr>
            <p:ph type="title"/>
          </p:nvPr>
        </p:nvSpPr>
        <p:spPr/>
        <p:txBody>
          <a:bodyPr/>
          <a:lstStyle/>
          <a:p>
            <a:pPr algn="ctr"/>
            <a:r>
              <a:rPr lang="ru-RU"/>
              <a:t>ТАРАЛУДЫҢ ВАРИАЦИЯЛЫҚ ҚАТАРЫ</a:t>
            </a:r>
            <a:endParaRPr lang="ru-RU" dirty="0"/>
          </a:p>
        </p:txBody>
      </p:sp>
      <p:sp>
        <p:nvSpPr>
          <p:cNvPr id="3" name="Объект 2">
            <a:extLst>
              <a:ext uri="{FF2B5EF4-FFF2-40B4-BE49-F238E27FC236}">
                <a16:creationId xmlns:a16="http://schemas.microsoft.com/office/drawing/2014/main" id="{D62F638F-DF76-9985-4321-2DCD417B7D97}"/>
              </a:ext>
            </a:extLst>
          </p:cNvPr>
          <p:cNvSpPr>
            <a:spLocks noGrp="1"/>
          </p:cNvSpPr>
          <p:nvPr>
            <p:ph idx="1"/>
          </p:nvPr>
        </p:nvSpPr>
        <p:spPr>
          <a:xfrm>
            <a:off x="1024128" y="1966845"/>
            <a:ext cx="9720073" cy="4023360"/>
          </a:xfrm>
        </p:spPr>
        <p:txBody>
          <a:bodyPr>
            <a:noAutofit/>
          </a:bodyPr>
          <a:lstStyle/>
          <a:p>
            <a:pPr algn="just"/>
            <a:r>
              <a:rPr lang="ru-RU" sz="2400"/>
              <a:t>Вариация ауқымы-бұл жиынтықтағы белгінің максималды және минималды мәні арасындағы айырмашылық. Максималды және минималды опция арасындағы айырмашылық неғұрлым көп болса, белгінің өзгергіштігі соғұрлым күшті болады.</a:t>
            </a:r>
          </a:p>
          <a:p>
            <a:pPr algn="just"/>
            <a:r>
              <a:rPr lang="ru-RU" sz="2400"/>
              <a:t>Дискретті үлестіру қатарының дисперсиясы ауытқу квадраттарының орташа мәнін білдіреді.</a:t>
            </a:r>
            <a:endParaRPr lang="ru-RU" sz="2400" dirty="0"/>
          </a:p>
        </p:txBody>
      </p:sp>
      <p:pic>
        <p:nvPicPr>
          <p:cNvPr id="5" name="Рисунок 4">
            <a:extLst>
              <a:ext uri="{FF2B5EF4-FFF2-40B4-BE49-F238E27FC236}">
                <a16:creationId xmlns:a16="http://schemas.microsoft.com/office/drawing/2014/main" id="{7535FE42-DEF4-7DE8-6260-3397BE103169}"/>
              </a:ext>
            </a:extLst>
          </p:cNvPr>
          <p:cNvPicPr>
            <a:picLocks noChangeAspect="1"/>
          </p:cNvPicPr>
          <p:nvPr/>
        </p:nvPicPr>
        <p:blipFill>
          <a:blip r:embed="rId2"/>
          <a:stretch>
            <a:fillRect/>
          </a:stretch>
        </p:blipFill>
        <p:spPr>
          <a:xfrm>
            <a:off x="4022538" y="4360854"/>
            <a:ext cx="3923322" cy="1420513"/>
          </a:xfrm>
          <a:prstGeom prst="rect">
            <a:avLst/>
          </a:prstGeom>
        </p:spPr>
      </p:pic>
    </p:spTree>
    <p:extLst>
      <p:ext uri="{BB962C8B-B14F-4D97-AF65-F5344CB8AC3E}">
        <p14:creationId xmlns:p14="http://schemas.microsoft.com/office/powerpoint/2010/main" val="4399714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4182D37-3132-A5E8-E2D8-96A5F3301ECA}"/>
              </a:ext>
            </a:extLst>
          </p:cNvPr>
          <p:cNvSpPr>
            <a:spLocks noGrp="1"/>
          </p:cNvSpPr>
          <p:nvPr>
            <p:ph type="title"/>
          </p:nvPr>
        </p:nvSpPr>
        <p:spPr/>
        <p:txBody>
          <a:bodyPr/>
          <a:lstStyle/>
          <a:p>
            <a:pPr algn="ctr"/>
            <a:r>
              <a:rPr lang="ru-RU"/>
              <a:t>ТАРАЛУДЫҢ ВАРИАЦИЯЛЫҚ ҚАТАРЫ</a:t>
            </a:r>
            <a:endParaRPr lang="ru-RU" dirty="0"/>
          </a:p>
        </p:txBody>
      </p:sp>
      <p:sp>
        <p:nvSpPr>
          <p:cNvPr id="3" name="Объект 2">
            <a:extLst>
              <a:ext uri="{FF2B5EF4-FFF2-40B4-BE49-F238E27FC236}">
                <a16:creationId xmlns:a16="http://schemas.microsoft.com/office/drawing/2014/main" id="{D62F638F-DF76-9985-4321-2DCD417B7D97}"/>
              </a:ext>
            </a:extLst>
          </p:cNvPr>
          <p:cNvSpPr>
            <a:spLocks noGrp="1"/>
          </p:cNvSpPr>
          <p:nvPr>
            <p:ph idx="1"/>
          </p:nvPr>
        </p:nvSpPr>
        <p:spPr>
          <a:xfrm>
            <a:off x="1024128" y="1966845"/>
            <a:ext cx="9720073" cy="4023360"/>
          </a:xfrm>
        </p:spPr>
        <p:txBody>
          <a:bodyPr>
            <a:noAutofit/>
          </a:bodyPr>
          <a:lstStyle/>
          <a:p>
            <a:pPr algn="just"/>
            <a:r>
              <a:rPr lang="ru-RU" sz="2400" dirty="0" err="1"/>
              <a:t>Дискретті</a:t>
            </a:r>
            <a:r>
              <a:rPr lang="ru-RU" sz="2400" dirty="0"/>
              <a:t> </a:t>
            </a:r>
            <a:r>
              <a:rPr lang="ru-RU" sz="2400" dirty="0" err="1"/>
              <a:t>үлестіру</a:t>
            </a:r>
            <a:r>
              <a:rPr lang="ru-RU" sz="2400" dirty="0"/>
              <a:t> </a:t>
            </a:r>
            <a:r>
              <a:rPr lang="ru-RU" sz="2400" dirty="0" err="1"/>
              <a:t>қатарының</a:t>
            </a:r>
            <a:r>
              <a:rPr lang="ru-RU" sz="2400" dirty="0"/>
              <a:t> </a:t>
            </a:r>
            <a:r>
              <a:rPr lang="ru-RU" sz="2400" dirty="0" err="1"/>
              <a:t>орташа</a:t>
            </a:r>
            <a:r>
              <a:rPr lang="ru-RU" sz="2400" dirty="0"/>
              <a:t> </a:t>
            </a:r>
            <a:r>
              <a:rPr lang="ru-RU" sz="2400" dirty="0" err="1"/>
              <a:t>квадраттық</a:t>
            </a:r>
            <a:r>
              <a:rPr lang="ru-RU" sz="2400" dirty="0"/>
              <a:t> </a:t>
            </a:r>
            <a:r>
              <a:rPr lang="ru-RU" sz="2400" dirty="0" err="1"/>
              <a:t>ауытқуы</a:t>
            </a:r>
            <a:r>
              <a:rPr lang="ru-RU" sz="2400" dirty="0"/>
              <a:t> </a:t>
            </a:r>
            <a:r>
              <a:rPr lang="ru-RU" sz="2400" dirty="0" err="1"/>
              <a:t>түбірі</a:t>
            </a:r>
            <a:r>
              <a:rPr lang="ru-RU" sz="2400" dirty="0"/>
              <a:t> </a:t>
            </a:r>
            <a:r>
              <a:rPr lang="ru-RU" sz="2400" dirty="0" err="1"/>
              <a:t>болып</a:t>
            </a:r>
            <a:r>
              <a:rPr lang="ru-RU" sz="2400" dirty="0"/>
              <a:t> </a:t>
            </a:r>
            <a:r>
              <a:rPr lang="ru-RU" sz="2400" dirty="0" err="1"/>
              <a:t>табылады</a:t>
            </a:r>
            <a:r>
              <a:rPr lang="ru-RU" sz="2400" dirty="0"/>
              <a:t> квадрат </a:t>
            </a:r>
            <a:r>
              <a:rPr lang="ru-RU" sz="2400" dirty="0" err="1"/>
              <a:t>дисперсиядан</a:t>
            </a:r>
            <a:r>
              <a:rPr lang="ru-RU" sz="2400" dirty="0"/>
              <a:t> (</a:t>
            </a:r>
            <a:r>
              <a:rPr lang="ru-RU" sz="2400" dirty="0" err="1"/>
              <a:t>бұл</a:t>
            </a:r>
            <a:r>
              <a:rPr lang="ru-RU" sz="2400" dirty="0"/>
              <a:t> </a:t>
            </a:r>
            <a:r>
              <a:rPr lang="ru-RU" sz="2400" dirty="0" err="1"/>
              <a:t>терминді</a:t>
            </a:r>
            <a:r>
              <a:rPr lang="ru-RU" sz="2400" dirty="0"/>
              <a:t> Пирсон 1894 </a:t>
            </a:r>
            <a:r>
              <a:rPr lang="ru-RU" sz="2400" dirty="0" err="1"/>
              <a:t>жылы</a:t>
            </a:r>
            <a:r>
              <a:rPr lang="ru-RU" sz="2400" dirty="0"/>
              <a:t> </a:t>
            </a:r>
            <a:r>
              <a:rPr lang="ru-RU" sz="2400" dirty="0" err="1"/>
              <a:t>енгізген</a:t>
            </a:r>
            <a:r>
              <a:rPr lang="ru-RU" sz="2400" dirty="0"/>
              <a:t>), </a:t>
            </a:r>
            <a:r>
              <a:rPr lang="ru-RU" sz="2400" dirty="0" err="1"/>
              <a:t>бұл</a:t>
            </a:r>
            <a:r>
              <a:rPr lang="ru-RU" sz="2400" dirty="0"/>
              <a:t> </a:t>
            </a:r>
            <a:r>
              <a:rPr lang="ru-RU" sz="2400" dirty="0" err="1"/>
              <a:t>келесі</a:t>
            </a:r>
            <a:r>
              <a:rPr lang="ru-RU" sz="2400" dirty="0"/>
              <a:t> </a:t>
            </a:r>
            <a:r>
              <a:rPr lang="ru-RU" sz="2400" dirty="0" err="1"/>
              <a:t>қатынас</a:t>
            </a:r>
            <a:r>
              <a:rPr lang="ru-RU" sz="2400" dirty="0"/>
              <a:t>:</a:t>
            </a:r>
          </a:p>
        </p:txBody>
      </p:sp>
      <p:pic>
        <p:nvPicPr>
          <p:cNvPr id="6" name="Рисунок 5">
            <a:extLst>
              <a:ext uri="{FF2B5EF4-FFF2-40B4-BE49-F238E27FC236}">
                <a16:creationId xmlns:a16="http://schemas.microsoft.com/office/drawing/2014/main" id="{1B3D5296-58EE-46CC-BE54-6340B25ED310}"/>
              </a:ext>
            </a:extLst>
          </p:cNvPr>
          <p:cNvPicPr>
            <a:picLocks noChangeAspect="1"/>
          </p:cNvPicPr>
          <p:nvPr/>
        </p:nvPicPr>
        <p:blipFill>
          <a:blip r:embed="rId2"/>
          <a:stretch>
            <a:fillRect/>
          </a:stretch>
        </p:blipFill>
        <p:spPr>
          <a:xfrm>
            <a:off x="3846252" y="3119720"/>
            <a:ext cx="4285025" cy="1079943"/>
          </a:xfrm>
          <a:prstGeom prst="rect">
            <a:avLst/>
          </a:prstGeom>
        </p:spPr>
      </p:pic>
      <p:pic>
        <p:nvPicPr>
          <p:cNvPr id="8" name="Рисунок 7">
            <a:extLst>
              <a:ext uri="{FF2B5EF4-FFF2-40B4-BE49-F238E27FC236}">
                <a16:creationId xmlns:a16="http://schemas.microsoft.com/office/drawing/2014/main" id="{16E85BDD-9BEC-7C88-B1F6-8CE3B324CF15}"/>
              </a:ext>
            </a:extLst>
          </p:cNvPr>
          <p:cNvPicPr>
            <a:picLocks noChangeAspect="1"/>
          </p:cNvPicPr>
          <p:nvPr/>
        </p:nvPicPr>
        <p:blipFill>
          <a:blip r:embed="rId3"/>
          <a:stretch>
            <a:fillRect/>
          </a:stretch>
        </p:blipFill>
        <p:spPr>
          <a:xfrm>
            <a:off x="3846252" y="4298302"/>
            <a:ext cx="4285025" cy="1079943"/>
          </a:xfrm>
          <a:prstGeom prst="rect">
            <a:avLst/>
          </a:prstGeom>
        </p:spPr>
      </p:pic>
    </p:spTree>
    <p:extLst>
      <p:ext uri="{BB962C8B-B14F-4D97-AF65-F5344CB8AC3E}">
        <p14:creationId xmlns:p14="http://schemas.microsoft.com/office/powerpoint/2010/main" val="3274846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4182D37-3132-A5E8-E2D8-96A5F3301ECA}"/>
              </a:ext>
            </a:extLst>
          </p:cNvPr>
          <p:cNvSpPr>
            <a:spLocks noGrp="1"/>
          </p:cNvSpPr>
          <p:nvPr>
            <p:ph type="title"/>
          </p:nvPr>
        </p:nvSpPr>
        <p:spPr/>
        <p:txBody>
          <a:bodyPr/>
          <a:lstStyle/>
          <a:p>
            <a:pPr algn="ctr"/>
            <a:r>
              <a:rPr lang="ru-RU"/>
              <a:t>ТАРАЛУДЫҢ ВАРИАЦИЯЛЫҚ ҚАТАРЫ</a:t>
            </a:r>
            <a:endParaRPr lang="ru-RU" dirty="0"/>
          </a:p>
        </p:txBody>
      </p:sp>
      <p:sp>
        <p:nvSpPr>
          <p:cNvPr id="3" name="Объект 2">
            <a:extLst>
              <a:ext uri="{FF2B5EF4-FFF2-40B4-BE49-F238E27FC236}">
                <a16:creationId xmlns:a16="http://schemas.microsoft.com/office/drawing/2014/main" id="{D62F638F-DF76-9985-4321-2DCD417B7D97}"/>
              </a:ext>
            </a:extLst>
          </p:cNvPr>
          <p:cNvSpPr>
            <a:spLocks noGrp="1"/>
          </p:cNvSpPr>
          <p:nvPr>
            <p:ph idx="1"/>
          </p:nvPr>
        </p:nvSpPr>
        <p:spPr>
          <a:xfrm>
            <a:off x="1024128" y="1966845"/>
            <a:ext cx="9720073" cy="4023360"/>
          </a:xfrm>
        </p:spPr>
        <p:txBody>
          <a:bodyPr>
            <a:noAutofit/>
          </a:bodyPr>
          <a:lstStyle/>
          <a:p>
            <a:pPr algn="just"/>
            <a:r>
              <a:rPr lang="ru-RU" sz="2400"/>
              <a:t>Кг-да көрсетілген орташа квадраттық ауытқуды пайызбен көрсетілген орташа квадраттық ауытқумен салыстыру мүмкін емес екені анық. 𝜎</a:t>
            </a:r>
            <a:r>
              <a:rPr lang="ko-KR" altLang="en-US" sz="2400"/>
              <a:t> </a:t>
            </a:r>
            <a:r>
              <a:rPr lang="ru-RU" sz="2400"/>
              <a:t>көмегімен екі биологиялық гетерогенді топтағы белгілердің өзгергіштігін салыстыруға болмайды. Осы себептерге байланысты әртүрлі өлшем бірліктерінде көрсетілген белгілердің өзгергіштігін салыстыру үшін жиынтық белгісінің салыстырмалы тербелісін сипаттайтын </a:t>
            </a:r>
            <a:r>
              <a:rPr lang="ru-RU" sz="2400" b="1"/>
              <a:t>вариация коэффициенті</a:t>
            </a:r>
            <a:r>
              <a:rPr lang="ru-RU" sz="2400"/>
              <a:t> қолданылады.</a:t>
            </a:r>
          </a:p>
          <a:p>
            <a:pPr algn="just"/>
            <a:r>
              <a:rPr lang="ru-RU" sz="2400" b="1"/>
              <a:t>Вариация коэффициенті </a:t>
            </a:r>
            <a:r>
              <a:rPr lang="ru-RU" sz="2400"/>
              <a:t>:</a:t>
            </a:r>
            <a:endParaRPr lang="ru-RU" sz="2400" dirty="0"/>
          </a:p>
        </p:txBody>
      </p:sp>
      <p:pic>
        <p:nvPicPr>
          <p:cNvPr id="5" name="Рисунок 4">
            <a:extLst>
              <a:ext uri="{FF2B5EF4-FFF2-40B4-BE49-F238E27FC236}">
                <a16:creationId xmlns:a16="http://schemas.microsoft.com/office/drawing/2014/main" id="{11BA1562-8C4D-DE28-77AB-724A33F425EF}"/>
              </a:ext>
            </a:extLst>
          </p:cNvPr>
          <p:cNvPicPr>
            <a:picLocks noChangeAspect="1"/>
          </p:cNvPicPr>
          <p:nvPr/>
        </p:nvPicPr>
        <p:blipFill>
          <a:blip r:embed="rId2"/>
          <a:stretch>
            <a:fillRect/>
          </a:stretch>
        </p:blipFill>
        <p:spPr>
          <a:xfrm>
            <a:off x="4672805" y="5051443"/>
            <a:ext cx="2303468" cy="717755"/>
          </a:xfrm>
          <a:prstGeom prst="rect">
            <a:avLst/>
          </a:prstGeom>
        </p:spPr>
      </p:pic>
      <p:sp>
        <p:nvSpPr>
          <p:cNvPr id="4" name="Прямоугольник 3">
            <a:extLst>
              <a:ext uri="{FF2B5EF4-FFF2-40B4-BE49-F238E27FC236}">
                <a16:creationId xmlns:a16="http://schemas.microsoft.com/office/drawing/2014/main" id="{25DE3914-C7D9-4F7E-BD3E-0F7134670AB8}"/>
              </a:ext>
            </a:extLst>
          </p:cNvPr>
          <p:cNvSpPr/>
          <p:nvPr/>
        </p:nvSpPr>
        <p:spPr>
          <a:xfrm>
            <a:off x="573742" y="6344065"/>
            <a:ext cx="11510682" cy="369332"/>
          </a:xfrm>
          <a:prstGeom prst="rect">
            <a:avLst/>
          </a:prstGeom>
        </p:spPr>
        <p:txBody>
          <a:bodyPr wrap="square">
            <a:spAutoFit/>
          </a:bodyPr>
          <a:lstStyle/>
          <a:p>
            <a:r>
              <a:rPr lang="ru-RU" dirty="0"/>
              <a:t>Вариация </a:t>
            </a:r>
            <a:r>
              <a:rPr lang="ru-RU" dirty="0" err="1"/>
              <a:t>коэффициенті</a:t>
            </a:r>
            <a:r>
              <a:rPr lang="ru-RU" dirty="0"/>
              <a:t> — </a:t>
            </a:r>
            <a:r>
              <a:rPr lang="ru-RU" dirty="0" err="1"/>
              <a:t>бұл</a:t>
            </a:r>
            <a:r>
              <a:rPr lang="ru-RU" dirty="0"/>
              <a:t> </a:t>
            </a:r>
            <a:r>
              <a:rPr lang="ru-RU" dirty="0" err="1"/>
              <a:t>деректердің</a:t>
            </a:r>
            <a:r>
              <a:rPr lang="ru-RU" dirty="0"/>
              <a:t> </a:t>
            </a:r>
            <a:r>
              <a:rPr lang="ru-RU" dirty="0" err="1"/>
              <a:t>орташа</a:t>
            </a:r>
            <a:r>
              <a:rPr lang="ru-RU" dirty="0"/>
              <a:t> </a:t>
            </a:r>
            <a:r>
              <a:rPr lang="ru-RU" dirty="0" err="1"/>
              <a:t>мәнге</a:t>
            </a:r>
            <a:r>
              <a:rPr lang="ru-RU" dirty="0"/>
              <a:t> </a:t>
            </a:r>
            <a:r>
              <a:rPr lang="ru-RU" dirty="0" err="1"/>
              <a:t>қатысты</a:t>
            </a:r>
            <a:r>
              <a:rPr lang="ru-RU" dirty="0"/>
              <a:t> </a:t>
            </a:r>
            <a:r>
              <a:rPr lang="ru-RU" dirty="0" err="1"/>
              <a:t>шашыраңқылығының</a:t>
            </a:r>
            <a:r>
              <a:rPr lang="ru-RU" dirty="0"/>
              <a:t> </a:t>
            </a:r>
            <a:r>
              <a:rPr lang="ru-RU" dirty="0" err="1"/>
              <a:t>пайыздық</a:t>
            </a:r>
            <a:r>
              <a:rPr lang="ru-RU" dirty="0"/>
              <a:t> </a:t>
            </a:r>
            <a:r>
              <a:rPr lang="ru-RU" dirty="0" err="1"/>
              <a:t>көрсеткіші</a:t>
            </a:r>
            <a:r>
              <a:rPr lang="ru-RU" dirty="0"/>
              <a:t>.</a:t>
            </a:r>
          </a:p>
        </p:txBody>
      </p:sp>
    </p:spTree>
    <p:extLst>
      <p:ext uri="{BB962C8B-B14F-4D97-AF65-F5344CB8AC3E}">
        <p14:creationId xmlns:p14="http://schemas.microsoft.com/office/powerpoint/2010/main" val="18608317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4182D37-3132-A5E8-E2D8-96A5F3301ECA}"/>
              </a:ext>
            </a:extLst>
          </p:cNvPr>
          <p:cNvSpPr>
            <a:spLocks noGrp="1"/>
          </p:cNvSpPr>
          <p:nvPr>
            <p:ph type="title"/>
          </p:nvPr>
        </p:nvSpPr>
        <p:spPr/>
        <p:txBody>
          <a:bodyPr/>
          <a:lstStyle/>
          <a:p>
            <a:pPr algn="ctr"/>
            <a:r>
              <a:rPr lang="ru-RU"/>
              <a:t>ТАРАЛУДЫҢ ВАРИАЦИЯЛЫҚ ҚАТАРЫ</a:t>
            </a:r>
            <a:endParaRPr lang="ru-RU" dirty="0"/>
          </a:p>
        </p:txBody>
      </p:sp>
      <p:sp>
        <p:nvSpPr>
          <p:cNvPr id="3" name="Объект 2">
            <a:extLst>
              <a:ext uri="{FF2B5EF4-FFF2-40B4-BE49-F238E27FC236}">
                <a16:creationId xmlns:a16="http://schemas.microsoft.com/office/drawing/2014/main" id="{D62F638F-DF76-9985-4321-2DCD417B7D97}"/>
              </a:ext>
            </a:extLst>
          </p:cNvPr>
          <p:cNvSpPr>
            <a:spLocks noGrp="1"/>
          </p:cNvSpPr>
          <p:nvPr>
            <p:ph idx="1"/>
          </p:nvPr>
        </p:nvSpPr>
        <p:spPr>
          <a:xfrm>
            <a:off x="1024128" y="1966845"/>
            <a:ext cx="9720073" cy="4023360"/>
          </a:xfrm>
        </p:spPr>
        <p:txBody>
          <a:bodyPr>
            <a:noAutofit/>
          </a:bodyPr>
          <a:lstStyle/>
          <a:p>
            <a:pPr algn="just"/>
            <a:r>
              <a:rPr lang="ru-RU" sz="2000"/>
              <a:t>Дисперсия ұғымы Вариациялық қатарлардың сандық сипаттамалары – таралу сәттері үшін неғұрлым жалпы тұжырымдаманың ерекше жағдайлары болып табылады.</a:t>
            </a:r>
          </a:p>
          <a:p>
            <a:pPr algn="just"/>
            <a:r>
              <a:rPr lang="ru-RU" sz="2000"/>
              <a:t> Үлестіру мезеті белгілі бір бастапқы шамадан белгінің жеке мәндерінің ауытқуының белгілі бір дәрежелерінің орташа арифметикалық дәрежесі деп аталады </a:t>
            </a:r>
          </a:p>
          <a:p>
            <a:pPr algn="just"/>
            <a:r>
              <a:rPr lang="ru-RU" sz="2000"/>
              <a:t>Бірінші ретті орталық мезет (орташа арифметикалық нөлдік қасиет) әрқашан нөлге тең. </a:t>
            </a:r>
          </a:p>
          <a:p>
            <a:pPr algn="just"/>
            <a:r>
              <a:rPr lang="ru-RU" sz="2000"/>
              <a:t>Дисперсия-екінші ретті орталық нүкте. </a:t>
            </a:r>
          </a:p>
          <a:p>
            <a:pPr algn="just"/>
            <a:r>
              <a:rPr lang="ru-RU" sz="2000"/>
              <a:t>Үшінші ретті орталық нүкте таралу асимметриясын бағалауға қызмет етеді. Асимметрия шамасы өлшемсіз асимметрия коэффициентінің көмегімен бағаланады</a:t>
            </a:r>
            <a:endParaRPr lang="en-US" sz="2000" b="1" dirty="0"/>
          </a:p>
          <a:p>
            <a:pPr algn="just"/>
            <a:r>
              <a:rPr lang="ru-RU" sz="2400"/>
              <a:t>мұнда </a:t>
            </a:r>
            <a:r>
              <a:rPr lang="ru-RU" sz="2400" dirty="0"/>
              <a:t>𝜇3 </a:t>
            </a:r>
            <a:r>
              <a:rPr lang="ru-RU" sz="2400"/>
              <a:t>– таралудың үшінші мезеті</a:t>
            </a:r>
            <a:endParaRPr lang="ru-RU" sz="2400" dirty="0"/>
          </a:p>
        </p:txBody>
      </p:sp>
      <p:pic>
        <p:nvPicPr>
          <p:cNvPr id="6" name="Рисунок 5">
            <a:extLst>
              <a:ext uri="{FF2B5EF4-FFF2-40B4-BE49-F238E27FC236}">
                <a16:creationId xmlns:a16="http://schemas.microsoft.com/office/drawing/2014/main" id="{4A4BECEB-31D0-E7A5-D5FF-C7F6557E5C4A}"/>
              </a:ext>
            </a:extLst>
          </p:cNvPr>
          <p:cNvPicPr>
            <a:picLocks noChangeAspect="1"/>
          </p:cNvPicPr>
          <p:nvPr/>
        </p:nvPicPr>
        <p:blipFill>
          <a:blip r:embed="rId2"/>
          <a:stretch>
            <a:fillRect/>
          </a:stretch>
        </p:blipFill>
        <p:spPr>
          <a:xfrm>
            <a:off x="4296109" y="5407741"/>
            <a:ext cx="3753493" cy="991240"/>
          </a:xfrm>
          <a:prstGeom prst="rect">
            <a:avLst/>
          </a:prstGeom>
        </p:spPr>
      </p:pic>
      <p:sp>
        <p:nvSpPr>
          <p:cNvPr id="4" name="Прямоугольник 3">
            <a:extLst>
              <a:ext uri="{FF2B5EF4-FFF2-40B4-BE49-F238E27FC236}">
                <a16:creationId xmlns:a16="http://schemas.microsoft.com/office/drawing/2014/main" id="{7C05BF52-ED8B-4B53-B762-CD461601F918}"/>
              </a:ext>
            </a:extLst>
          </p:cNvPr>
          <p:cNvSpPr/>
          <p:nvPr/>
        </p:nvSpPr>
        <p:spPr>
          <a:xfrm>
            <a:off x="898719" y="6437929"/>
            <a:ext cx="11463969" cy="261610"/>
          </a:xfrm>
          <a:prstGeom prst="rect">
            <a:avLst/>
          </a:prstGeom>
        </p:spPr>
        <p:txBody>
          <a:bodyPr wrap="square">
            <a:spAutoFit/>
          </a:bodyPr>
          <a:lstStyle/>
          <a:p>
            <a:r>
              <a:rPr lang="ru-RU" sz="1100" dirty="0"/>
              <a:t>Дисперсия — </a:t>
            </a:r>
            <a:r>
              <a:rPr lang="ru-RU" sz="1100" dirty="0" err="1"/>
              <a:t>деректердің</a:t>
            </a:r>
            <a:r>
              <a:rPr lang="ru-RU" sz="1100" dirty="0"/>
              <a:t> </a:t>
            </a:r>
            <a:r>
              <a:rPr lang="ru-RU" sz="1100" dirty="0" err="1"/>
              <a:t>орташа</a:t>
            </a:r>
            <a:r>
              <a:rPr lang="ru-RU" sz="1100" dirty="0"/>
              <a:t> </a:t>
            </a:r>
            <a:r>
              <a:rPr lang="ru-RU" sz="1100" dirty="0" err="1"/>
              <a:t>мәннен</a:t>
            </a:r>
            <a:r>
              <a:rPr lang="ru-RU" sz="1100" dirty="0"/>
              <a:t> </a:t>
            </a:r>
            <a:r>
              <a:rPr lang="ru-RU" sz="1100" dirty="0" err="1"/>
              <a:t>қаншалықты</a:t>
            </a:r>
            <a:r>
              <a:rPr lang="ru-RU" sz="1100" dirty="0"/>
              <a:t> </a:t>
            </a:r>
            <a:r>
              <a:rPr lang="ru-RU" sz="1100" dirty="0" err="1"/>
              <a:t>шашырағанын</a:t>
            </a:r>
            <a:r>
              <a:rPr lang="ru-RU" sz="1100" dirty="0"/>
              <a:t> </a:t>
            </a:r>
            <a:r>
              <a:rPr lang="ru-RU" sz="1100" dirty="0" err="1"/>
              <a:t>көрсететін</a:t>
            </a:r>
            <a:r>
              <a:rPr lang="ru-RU" sz="1100" dirty="0"/>
              <a:t> </a:t>
            </a:r>
            <a:r>
              <a:rPr lang="ru-RU" sz="1100" dirty="0" err="1"/>
              <a:t>статистикалық</a:t>
            </a:r>
            <a:r>
              <a:rPr lang="ru-RU" sz="1100" dirty="0"/>
              <a:t> </a:t>
            </a:r>
            <a:r>
              <a:rPr lang="ru-RU" sz="1100" dirty="0" err="1"/>
              <a:t>өлшем</a:t>
            </a:r>
            <a:r>
              <a:rPr lang="ru-RU" sz="1100" dirty="0"/>
              <a:t>. </a:t>
            </a:r>
            <a:r>
              <a:rPr lang="ru-RU" sz="1100" dirty="0" err="1"/>
              <a:t>Яғни</a:t>
            </a:r>
            <a:r>
              <a:rPr lang="ru-RU" sz="1100" dirty="0"/>
              <a:t>, </a:t>
            </a:r>
          </a:p>
        </p:txBody>
      </p:sp>
      <p:sp>
        <p:nvSpPr>
          <p:cNvPr id="5" name="Прямоугольник 4">
            <a:extLst>
              <a:ext uri="{FF2B5EF4-FFF2-40B4-BE49-F238E27FC236}">
                <a16:creationId xmlns:a16="http://schemas.microsoft.com/office/drawing/2014/main" id="{4025ABF9-8A0C-410D-8F01-3761ED532E4E}"/>
              </a:ext>
            </a:extLst>
          </p:cNvPr>
          <p:cNvSpPr/>
          <p:nvPr/>
        </p:nvSpPr>
        <p:spPr>
          <a:xfrm>
            <a:off x="7530712" y="6437929"/>
            <a:ext cx="6096000" cy="261610"/>
          </a:xfrm>
          <a:prstGeom prst="rect">
            <a:avLst/>
          </a:prstGeom>
        </p:spPr>
        <p:txBody>
          <a:bodyPr>
            <a:spAutoFit/>
          </a:bodyPr>
          <a:lstStyle/>
          <a:p>
            <a:r>
              <a:rPr lang="ru-RU" sz="1100" dirty="0" err="1"/>
              <a:t>деректер</a:t>
            </a:r>
            <a:r>
              <a:rPr lang="ru-RU" sz="1100" dirty="0"/>
              <a:t> </a:t>
            </a:r>
            <a:r>
              <a:rPr lang="ru-RU" sz="1100" dirty="0" err="1"/>
              <a:t>бір-біріне</a:t>
            </a:r>
            <a:r>
              <a:rPr lang="ru-RU" sz="1100" dirty="0"/>
              <a:t> </a:t>
            </a:r>
            <a:r>
              <a:rPr lang="ru-RU" sz="1100" dirty="0" err="1"/>
              <a:t>жақын</a:t>
            </a:r>
            <a:r>
              <a:rPr lang="ru-RU" sz="1100" dirty="0"/>
              <a:t> ба, </a:t>
            </a:r>
            <a:r>
              <a:rPr lang="ru-RU" sz="1100" dirty="0" err="1"/>
              <a:t>әлде</a:t>
            </a:r>
            <a:r>
              <a:rPr lang="ru-RU" sz="1100" dirty="0"/>
              <a:t> </a:t>
            </a:r>
            <a:r>
              <a:rPr lang="ru-RU" sz="1100" dirty="0" err="1"/>
              <a:t>алшақ</a:t>
            </a:r>
            <a:r>
              <a:rPr lang="ru-RU" sz="1100" dirty="0"/>
              <a:t> па — </a:t>
            </a:r>
            <a:r>
              <a:rPr lang="ru-RU" sz="1100" dirty="0" err="1"/>
              <a:t>соны</a:t>
            </a:r>
            <a:r>
              <a:rPr lang="ru-RU" sz="1100" dirty="0"/>
              <a:t> </a:t>
            </a:r>
            <a:r>
              <a:rPr lang="ru-RU" sz="1100" dirty="0" err="1"/>
              <a:t>көрсетеді</a:t>
            </a:r>
            <a:r>
              <a:rPr lang="ru-RU" sz="1100" dirty="0"/>
              <a:t>.</a:t>
            </a:r>
          </a:p>
        </p:txBody>
      </p:sp>
    </p:spTree>
    <p:extLst>
      <p:ext uri="{BB962C8B-B14F-4D97-AF65-F5344CB8AC3E}">
        <p14:creationId xmlns:p14="http://schemas.microsoft.com/office/powerpoint/2010/main" val="31164063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4182D37-3132-A5E8-E2D8-96A5F3301ECA}"/>
              </a:ext>
            </a:extLst>
          </p:cNvPr>
          <p:cNvSpPr>
            <a:spLocks noGrp="1"/>
          </p:cNvSpPr>
          <p:nvPr>
            <p:ph type="title"/>
          </p:nvPr>
        </p:nvSpPr>
        <p:spPr/>
        <p:txBody>
          <a:bodyPr/>
          <a:lstStyle/>
          <a:p>
            <a:pPr algn="ctr"/>
            <a:r>
              <a:rPr lang="ru-RU"/>
              <a:t>ТАРАЛУДЫҢ ВАРИАЦИЯЛЫҚ ҚАТАРЫ</a:t>
            </a:r>
            <a:endParaRPr lang="ru-RU" dirty="0"/>
          </a:p>
        </p:txBody>
      </p:sp>
      <p:sp>
        <p:nvSpPr>
          <p:cNvPr id="3" name="Объект 2">
            <a:extLst>
              <a:ext uri="{FF2B5EF4-FFF2-40B4-BE49-F238E27FC236}">
                <a16:creationId xmlns:a16="http://schemas.microsoft.com/office/drawing/2014/main" id="{D62F638F-DF76-9985-4321-2DCD417B7D97}"/>
              </a:ext>
            </a:extLst>
          </p:cNvPr>
          <p:cNvSpPr>
            <a:spLocks noGrp="1"/>
          </p:cNvSpPr>
          <p:nvPr>
            <p:ph idx="1"/>
          </p:nvPr>
        </p:nvSpPr>
        <p:spPr>
          <a:xfrm>
            <a:off x="1024128" y="1966845"/>
            <a:ext cx="9720073" cy="4023360"/>
          </a:xfrm>
        </p:spPr>
        <p:txBody>
          <a:bodyPr>
            <a:noAutofit/>
          </a:bodyPr>
          <a:lstStyle/>
          <a:p>
            <a:pPr algn="just"/>
            <a:r>
              <a:rPr lang="ru-RU" sz="2400" b="1"/>
              <a:t>Асимметрия коэффициенті</a:t>
            </a:r>
            <a:r>
              <a:rPr lang="ru-RU" sz="2400"/>
              <a:t> вариация қатарының қиғаштығын сипаттайды, мұнда орташадан тең ерекшеленетін белгі мәндерінің жиіліктері бір-бірінен ерекшеленеді.</a:t>
            </a:r>
          </a:p>
          <a:p>
            <a:pPr algn="just"/>
            <a:r>
              <a:rPr lang="ru-RU" sz="2400"/>
              <a:t>Симметриялық вариация қатарлары үшін 𝐾𝑎 </a:t>
            </a:r>
            <a:r>
              <a:rPr lang="ru-RU" sz="2400" dirty="0"/>
              <a:t>= 0. </a:t>
            </a:r>
            <a:endParaRPr lang="en-US" sz="2400" dirty="0"/>
          </a:p>
          <a:p>
            <a:pPr algn="just"/>
            <a:r>
              <a:rPr lang="ru-RU" sz="2400"/>
              <a:t>Асимметрия коэффициентінің оң мәні кезінде орташа арифметикалықтан үлкен нұсқалар басым болады, ал теріс мәні бойынша орташа арифметикалықтан кіші нұсқалар басым болады, яғни әдетте вариация қатарында оң немесе сол жақ асимметрия болады. Асимметрия маңызды болып саналады.</a:t>
            </a:r>
            <a:endParaRPr lang="en-US" sz="2400" b="1" dirty="0"/>
          </a:p>
        </p:txBody>
      </p:sp>
    </p:spTree>
    <p:extLst>
      <p:ext uri="{BB962C8B-B14F-4D97-AF65-F5344CB8AC3E}">
        <p14:creationId xmlns:p14="http://schemas.microsoft.com/office/powerpoint/2010/main" val="17458160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4182D37-3132-A5E8-E2D8-96A5F3301ECA}"/>
              </a:ext>
            </a:extLst>
          </p:cNvPr>
          <p:cNvSpPr>
            <a:spLocks noGrp="1"/>
          </p:cNvSpPr>
          <p:nvPr>
            <p:ph type="title"/>
          </p:nvPr>
        </p:nvSpPr>
        <p:spPr>
          <a:xfrm>
            <a:off x="1033960" y="199854"/>
            <a:ext cx="9720072" cy="1499616"/>
          </a:xfrm>
        </p:spPr>
        <p:txBody>
          <a:bodyPr/>
          <a:lstStyle/>
          <a:p>
            <a:pPr algn="ctr"/>
            <a:r>
              <a:rPr lang="ru-RU"/>
              <a:t>ТАРАЛУДЫҢ ВАРИАЦИЯЛЫҚ ҚАТАРЫ</a:t>
            </a:r>
            <a:endParaRPr lang="ru-RU" dirty="0"/>
          </a:p>
        </p:txBody>
      </p:sp>
      <p:sp>
        <p:nvSpPr>
          <p:cNvPr id="3" name="Объект 2">
            <a:extLst>
              <a:ext uri="{FF2B5EF4-FFF2-40B4-BE49-F238E27FC236}">
                <a16:creationId xmlns:a16="http://schemas.microsoft.com/office/drawing/2014/main" id="{D62F638F-DF76-9985-4321-2DCD417B7D97}"/>
              </a:ext>
            </a:extLst>
          </p:cNvPr>
          <p:cNvSpPr>
            <a:spLocks noGrp="1"/>
          </p:cNvSpPr>
          <p:nvPr>
            <p:ph idx="1"/>
          </p:nvPr>
        </p:nvSpPr>
        <p:spPr>
          <a:xfrm>
            <a:off x="915973" y="1553363"/>
            <a:ext cx="9720073" cy="4023360"/>
          </a:xfrm>
        </p:spPr>
        <p:txBody>
          <a:bodyPr>
            <a:noAutofit/>
          </a:bodyPr>
          <a:lstStyle/>
          <a:p>
            <a:pPr algn="just"/>
            <a:r>
              <a:rPr lang="ru-RU" sz="2400" b="1" dirty="0" err="1"/>
              <a:t>Төртінші</a:t>
            </a:r>
            <a:r>
              <a:rPr lang="ru-RU" sz="2400" b="1" dirty="0"/>
              <a:t> </a:t>
            </a:r>
            <a:r>
              <a:rPr lang="ru-RU" sz="2400" b="1" dirty="0" err="1"/>
              <a:t>ретті</a:t>
            </a:r>
            <a:r>
              <a:rPr lang="ru-RU" sz="2400" b="1" dirty="0"/>
              <a:t> </a:t>
            </a:r>
            <a:r>
              <a:rPr lang="ru-RU" sz="2400" b="1" dirty="0" err="1"/>
              <a:t>орталық</a:t>
            </a:r>
            <a:r>
              <a:rPr lang="ru-RU" sz="2400" b="1" dirty="0"/>
              <a:t> </a:t>
            </a:r>
            <a:r>
              <a:rPr lang="ru-RU" sz="2400" b="1" dirty="0" err="1"/>
              <a:t>нүкте</a:t>
            </a:r>
            <a:r>
              <a:rPr lang="ru-RU" sz="2400" b="1" dirty="0"/>
              <a:t> вариация </a:t>
            </a:r>
            <a:r>
              <a:rPr lang="ru-RU" sz="2400" b="1" dirty="0" err="1"/>
              <a:t>қатарының</a:t>
            </a:r>
            <a:r>
              <a:rPr lang="ru-RU" sz="2400" b="1" dirty="0"/>
              <a:t> </a:t>
            </a:r>
            <a:r>
              <a:rPr lang="ru-RU" sz="2400" b="1" dirty="0" err="1"/>
              <a:t>салқындық</a:t>
            </a:r>
            <a:r>
              <a:rPr lang="ru-RU" sz="2400" b="1" dirty="0"/>
              <a:t> </a:t>
            </a:r>
            <a:r>
              <a:rPr lang="ru-RU" sz="2400" b="1" dirty="0" err="1"/>
              <a:t>дәрежесін</a:t>
            </a:r>
            <a:r>
              <a:rPr lang="ru-RU" sz="2400" b="1" dirty="0"/>
              <a:t> (</a:t>
            </a:r>
            <a:r>
              <a:rPr lang="ru-RU" sz="2400" b="1" dirty="0" err="1"/>
              <a:t>шыңы</a:t>
            </a:r>
            <a:r>
              <a:rPr lang="ru-RU" sz="2400" b="1" dirty="0"/>
              <a:t>) </a:t>
            </a:r>
            <a:r>
              <a:rPr lang="ru-RU" sz="2400" b="1" dirty="0" err="1"/>
              <a:t>анықтайтын</a:t>
            </a:r>
            <a:r>
              <a:rPr lang="ru-RU" sz="2400" b="1" dirty="0"/>
              <a:t> </a:t>
            </a:r>
            <a:r>
              <a:rPr lang="ru-RU" sz="2400" b="1" dirty="0" err="1"/>
              <a:t>шектен</a:t>
            </a:r>
            <a:r>
              <a:rPr lang="ru-RU" sz="2400" b="1" dirty="0"/>
              <a:t> </a:t>
            </a:r>
            <a:r>
              <a:rPr lang="ru-RU" sz="2400" b="1" dirty="0" err="1"/>
              <a:t>шығуды</a:t>
            </a:r>
            <a:r>
              <a:rPr lang="ru-RU" sz="2400" b="1" dirty="0"/>
              <a:t> </a:t>
            </a:r>
            <a:r>
              <a:rPr lang="ru-RU" sz="2400" b="1" dirty="0" err="1"/>
              <a:t>бағалауға</a:t>
            </a:r>
            <a:r>
              <a:rPr lang="ru-RU" sz="2400" b="1" dirty="0"/>
              <a:t> </a:t>
            </a:r>
            <a:r>
              <a:rPr lang="ru-RU" sz="2400" b="1" dirty="0" err="1"/>
              <a:t>қызмет</a:t>
            </a:r>
            <a:r>
              <a:rPr lang="ru-RU" sz="2400" b="1" dirty="0"/>
              <a:t> </a:t>
            </a:r>
            <a:r>
              <a:rPr lang="ru-RU" sz="2400" b="1" dirty="0" err="1"/>
              <a:t>ететін</a:t>
            </a:r>
            <a:r>
              <a:rPr lang="ru-RU" sz="2400" b="1" dirty="0"/>
              <a:t> </a:t>
            </a:r>
            <a:r>
              <a:rPr lang="ru-RU" sz="2400" b="1" dirty="0" err="1"/>
              <a:t>мән</a:t>
            </a:r>
            <a:r>
              <a:rPr lang="ru-RU" sz="2400" b="1" dirty="0"/>
              <a:t>- эксцесс </a:t>
            </a:r>
            <a:r>
              <a:rPr lang="ru-RU" sz="2400" dirty="0"/>
              <a:t>: </a:t>
            </a:r>
          </a:p>
          <a:p>
            <a:pPr algn="just"/>
            <a:endParaRPr lang="ru-RU" sz="2400" b="1" dirty="0"/>
          </a:p>
          <a:p>
            <a:pPr algn="just"/>
            <a:endParaRPr lang="ru-RU" sz="2400" b="1" dirty="0"/>
          </a:p>
          <a:p>
            <a:pPr algn="just"/>
            <a:r>
              <a:rPr lang="ru-RU" sz="2400" dirty="0" err="1"/>
              <a:t>мұнда</a:t>
            </a:r>
            <a:r>
              <a:rPr lang="ru-RU" sz="2400" dirty="0"/>
              <a:t> 𝜇4 – </a:t>
            </a:r>
            <a:r>
              <a:rPr lang="ru-RU" sz="2400" dirty="0" err="1"/>
              <a:t>талудың</a:t>
            </a:r>
            <a:r>
              <a:rPr lang="ru-RU" sz="2400" dirty="0"/>
              <a:t> </a:t>
            </a:r>
            <a:r>
              <a:rPr lang="ru-RU" sz="2400" dirty="0" err="1"/>
              <a:t>төртінші</a:t>
            </a:r>
            <a:r>
              <a:rPr lang="ru-RU" sz="2400" dirty="0"/>
              <a:t> </a:t>
            </a:r>
            <a:r>
              <a:rPr lang="ru-RU" sz="2400" dirty="0" err="1"/>
              <a:t>мезеті</a:t>
            </a:r>
            <a:r>
              <a:rPr lang="ru-RU" sz="2400" dirty="0"/>
              <a:t>. </a:t>
            </a:r>
          </a:p>
          <a:p>
            <a:pPr algn="just"/>
            <a:r>
              <a:rPr lang="ru-RU" sz="2400" dirty="0" err="1"/>
              <a:t>Қалыпты</a:t>
            </a:r>
            <a:r>
              <a:rPr lang="ru-RU" sz="2400" dirty="0"/>
              <a:t> </a:t>
            </a:r>
            <a:r>
              <a:rPr lang="ru-RU" sz="2400" dirty="0" err="1"/>
              <a:t>таралу</a:t>
            </a:r>
            <a:r>
              <a:rPr lang="ru-RU" sz="2400" dirty="0"/>
              <a:t> </a:t>
            </a:r>
            <a:r>
              <a:rPr lang="ru-RU" sz="2400" dirty="0" err="1"/>
              <a:t>үшін</a:t>
            </a:r>
            <a:r>
              <a:rPr lang="ru-RU" sz="2400" dirty="0"/>
              <a:t> эксцесс </a:t>
            </a:r>
            <a:r>
              <a:rPr lang="ru-RU" sz="2400" dirty="0" err="1"/>
              <a:t>нөлге</a:t>
            </a:r>
            <a:r>
              <a:rPr lang="ru-RU" sz="2400" dirty="0"/>
              <a:t> </a:t>
            </a:r>
            <a:r>
              <a:rPr lang="ru-RU" sz="2400" dirty="0" err="1"/>
              <a:t>тең</a:t>
            </a:r>
            <a:r>
              <a:rPr lang="ru-RU" sz="2400" dirty="0"/>
              <a:t>. </a:t>
            </a:r>
            <a:r>
              <a:rPr lang="ru-RU" sz="2400" dirty="0" err="1"/>
              <a:t>Шектен</a:t>
            </a:r>
            <a:r>
              <a:rPr lang="ru-RU" sz="2400" dirty="0"/>
              <a:t> </a:t>
            </a:r>
            <a:r>
              <a:rPr lang="ru-RU" sz="2400" dirty="0" err="1"/>
              <a:t>шығудың</a:t>
            </a:r>
            <a:r>
              <a:rPr lang="ru-RU" sz="2400" dirty="0"/>
              <a:t> </a:t>
            </a:r>
            <a:r>
              <a:rPr lang="ru-RU" sz="2400" dirty="0" err="1"/>
              <a:t>оң</a:t>
            </a:r>
            <a:r>
              <a:rPr lang="ru-RU" sz="2400" dirty="0"/>
              <a:t> </a:t>
            </a:r>
            <a:r>
              <a:rPr lang="ru-RU" sz="2400" dirty="0" err="1"/>
              <a:t>мәні</a:t>
            </a:r>
            <a:r>
              <a:rPr lang="ru-RU" sz="2400" dirty="0"/>
              <a:t> </a:t>
            </a:r>
            <a:r>
              <a:rPr lang="ru-RU" sz="2400" dirty="0" err="1"/>
              <a:t>үлестірудің</a:t>
            </a:r>
            <a:r>
              <a:rPr lang="ru-RU" sz="2400" dirty="0"/>
              <a:t> </a:t>
            </a:r>
            <a:r>
              <a:rPr lang="ru-RU" sz="2400" dirty="0" err="1"/>
              <a:t>қалыптыға</a:t>
            </a:r>
            <a:r>
              <a:rPr lang="ru-RU" sz="2400" dirty="0"/>
              <a:t> </a:t>
            </a:r>
            <a:r>
              <a:rPr lang="ru-RU" sz="2400" dirty="0" err="1"/>
              <a:t>қарағанда</a:t>
            </a:r>
            <a:r>
              <a:rPr lang="ru-RU" sz="2400" dirty="0"/>
              <a:t> </a:t>
            </a:r>
            <a:r>
              <a:rPr lang="ru-RU" sz="2400" dirty="0" err="1"/>
              <a:t>аралдылығын</a:t>
            </a:r>
            <a:r>
              <a:rPr lang="ru-RU" sz="2400" dirty="0"/>
              <a:t>, ал </a:t>
            </a:r>
            <a:r>
              <a:rPr lang="ru-RU" sz="2400" dirty="0" err="1"/>
              <a:t>үлестірудің</a:t>
            </a:r>
            <a:r>
              <a:rPr lang="ru-RU" sz="2400" dirty="0"/>
              <a:t> </a:t>
            </a:r>
            <a:r>
              <a:rPr lang="ru-RU" sz="2400" dirty="0" err="1"/>
              <a:t>қалыптыға</a:t>
            </a:r>
            <a:r>
              <a:rPr lang="ru-RU" sz="2400" dirty="0"/>
              <a:t> </a:t>
            </a:r>
            <a:r>
              <a:rPr lang="ru-RU" sz="2400" dirty="0" err="1"/>
              <a:t>қарағанда</a:t>
            </a:r>
            <a:r>
              <a:rPr lang="ru-RU" sz="2400" dirty="0"/>
              <a:t> </a:t>
            </a:r>
            <a:r>
              <a:rPr lang="ru-RU" sz="2400" dirty="0" err="1"/>
              <a:t>жазықтығы</a:t>
            </a:r>
            <a:r>
              <a:rPr lang="ru-RU" sz="2400" dirty="0"/>
              <a:t> </a:t>
            </a:r>
            <a:r>
              <a:rPr lang="ru-RU" sz="2400" dirty="0" err="1"/>
              <a:t>туралы</a:t>
            </a:r>
            <a:r>
              <a:rPr lang="ru-RU" sz="2400" dirty="0"/>
              <a:t> </a:t>
            </a:r>
            <a:r>
              <a:rPr lang="ru-RU" sz="2400" dirty="0" err="1"/>
              <a:t>теріс</a:t>
            </a:r>
            <a:r>
              <a:rPr lang="ru-RU" sz="2400" dirty="0"/>
              <a:t> </a:t>
            </a:r>
            <a:r>
              <a:rPr lang="ru-RU" sz="2400" dirty="0" err="1"/>
              <a:t>мәнін</a:t>
            </a:r>
            <a:r>
              <a:rPr lang="ru-RU" sz="2400" dirty="0"/>
              <a:t> </a:t>
            </a:r>
            <a:r>
              <a:rPr lang="ru-RU" sz="2400" dirty="0" err="1"/>
              <a:t>көрсетеді</a:t>
            </a:r>
            <a:r>
              <a:rPr lang="ru-RU" sz="2400" dirty="0"/>
              <a:t>. </a:t>
            </a:r>
            <a:endParaRPr lang="en-US" sz="2400" b="1" dirty="0"/>
          </a:p>
        </p:txBody>
      </p:sp>
      <p:pic>
        <p:nvPicPr>
          <p:cNvPr id="5" name="Рисунок 4">
            <a:extLst>
              <a:ext uri="{FF2B5EF4-FFF2-40B4-BE49-F238E27FC236}">
                <a16:creationId xmlns:a16="http://schemas.microsoft.com/office/drawing/2014/main" id="{592761B4-81F8-3253-A933-1CFC0B4765FA}"/>
              </a:ext>
            </a:extLst>
          </p:cNvPr>
          <p:cNvPicPr>
            <a:picLocks noChangeAspect="1"/>
          </p:cNvPicPr>
          <p:nvPr/>
        </p:nvPicPr>
        <p:blipFill>
          <a:blip r:embed="rId2"/>
          <a:stretch>
            <a:fillRect/>
          </a:stretch>
        </p:blipFill>
        <p:spPr>
          <a:xfrm>
            <a:off x="3319328" y="2679578"/>
            <a:ext cx="4298001" cy="775050"/>
          </a:xfrm>
          <a:prstGeom prst="rect">
            <a:avLst/>
          </a:prstGeom>
        </p:spPr>
      </p:pic>
    </p:spTree>
    <p:extLst>
      <p:ext uri="{BB962C8B-B14F-4D97-AF65-F5344CB8AC3E}">
        <p14:creationId xmlns:p14="http://schemas.microsoft.com/office/powerpoint/2010/main" val="424311921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нтеграл">
  <a:themeElements>
    <a:clrScheme name="Интеграл">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Интеграл">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Интеграл">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1763</TotalTime>
  <Words>1617</Words>
  <Application>Microsoft Office PowerPoint</Application>
  <PresentationFormat>Широкоэкранный</PresentationFormat>
  <Paragraphs>112</Paragraphs>
  <Slides>24</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24</vt:i4>
      </vt:variant>
    </vt:vector>
  </HeadingPairs>
  <TitlesOfParts>
    <vt:vector size="29" baseType="lpstr">
      <vt:lpstr>Calibri</vt:lpstr>
      <vt:lpstr>Tw Cen MT</vt:lpstr>
      <vt:lpstr>Tw Cen MT Condensed</vt:lpstr>
      <vt:lpstr>Wingdings 3</vt:lpstr>
      <vt:lpstr>Интеграл</vt:lpstr>
      <vt:lpstr>СТАТИСТИКАЛЫҚ ҒЫЛЫМНЫҢ ПӘНІ ЖӘНЕ ӘДІСІ</vt:lpstr>
      <vt:lpstr>Статистикалық ғылым пәні және әдісі</vt:lpstr>
      <vt:lpstr>Статистикалық ғылым пәні және әдісі</vt:lpstr>
      <vt:lpstr>Статистикалық ғылым пәні және әдісі</vt:lpstr>
      <vt:lpstr>ТАРАЛУДЫҢ ВАРИАЦИЯЛЫҚ ҚАТАРЫ</vt:lpstr>
      <vt:lpstr>ТАРАЛУДЫҢ ВАРИАЦИЯЛЫҚ ҚАТАРЫ</vt:lpstr>
      <vt:lpstr>ТАРАЛУДЫҢ ВАРИАЦИЯЛЫҚ ҚАТАРЫ</vt:lpstr>
      <vt:lpstr>ТАРАЛУДЫҢ ВАРИАЦИЯЛЫҚ ҚАТАРЫ</vt:lpstr>
      <vt:lpstr>ТАРАЛУДЫҢ ВАРИАЦИЯЛЫҚ ҚАТАРЫ</vt:lpstr>
      <vt:lpstr>ТАРАЛУДЫҢ ВАРИАЦИЯЛЫҚ ҚАТАРЫ</vt:lpstr>
      <vt:lpstr>ТАРАЛУДЫҢ ВАРИАЦИЯЛЫҚ ҚАТАРЫ</vt:lpstr>
      <vt:lpstr>ТАРАЛУДЫҢ ВАРИАЦИЯЛЫҚ ҚАТАРЫ</vt:lpstr>
      <vt:lpstr>ТАРАЛУДЫҢ ВАРИАЦИЯЛЫҚ ҚАТАРЫ</vt:lpstr>
      <vt:lpstr>ТАРАЛУДЫҢ ВАРИАЦИЯЛЫҚ ҚАТАРЫ</vt:lpstr>
      <vt:lpstr>ТАРАЛУДЫҢ ВАРИАЦИЯЛЫҚ ҚАТАРЫ</vt:lpstr>
      <vt:lpstr>ТАРАЛУДЫҢ ВАРИАЦИЯЛЫҚ ҚАТАРЫ</vt:lpstr>
      <vt:lpstr>ТАРАЛУДЫҢ ВАРИАЦИЯЛЫҚ ҚАТАРЫ</vt:lpstr>
      <vt:lpstr>ТАРАЛУДЫҢ ВАРИАЦИЯЛЫҚ ҚАТАРЫ</vt:lpstr>
      <vt:lpstr>ТАРАЛУДЫҢ ВАРИАЦИЯЛЫҚ ҚАТАРЫ</vt:lpstr>
      <vt:lpstr>ТАРАЛУДЫҢ ВАРИАЦИЯЛЫҚ ҚАТАРЫ</vt:lpstr>
      <vt:lpstr>ТАРАЛУДЫҢ ВАРИАЦИЯЛЫҚ ҚАТАРЫ</vt:lpstr>
      <vt:lpstr>ТАРАЛУДЫҢ ВАРИАЦИЯЛЫҚ ҚАТАРЫ</vt:lpstr>
      <vt:lpstr>ТАРАЛУДЫҢ ВАРИАЦИЯЛЫҚ ҚАТАРЫ</vt:lpstr>
      <vt:lpstr>ТАРАЛУДЫҢ ВАРИАЦИЯЛЫҚ ҚАТАРЫ</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Создание первого проекта</dc:title>
  <dc:creator>Aizhan Tlebaldinova</dc:creator>
  <cp:lastModifiedBy>Думан Рахметкалиев</cp:lastModifiedBy>
  <cp:revision>34</cp:revision>
  <dcterms:created xsi:type="dcterms:W3CDTF">2024-01-26T15:23:56Z</dcterms:created>
  <dcterms:modified xsi:type="dcterms:W3CDTF">2026-01-21T08:44:33Z</dcterms:modified>
</cp:coreProperties>
</file>